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88" r:id="rId1"/>
  </p:sldMasterIdLst>
  <p:notesMasterIdLst>
    <p:notesMasterId r:id="rId32"/>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2" r:id="rId27"/>
    <p:sldId id="281" r:id="rId28"/>
    <p:sldId id="283" r:id="rId29"/>
    <p:sldId id="284" r:id="rId30"/>
    <p:sldId id="285" r:id="rId31"/>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9" d="100"/>
          <a:sy n="109" d="100"/>
        </p:scale>
        <p:origin x="1674" y="10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FD42942-E5BE-4E92-8A71-E2797F2D72F6}" type="datetimeFigureOut">
              <a:rPr lang="ru-RU" smtClean="0"/>
              <a:t>28.11.2020</a:t>
            </a:fld>
            <a:endParaRPr lang="ru-RU"/>
          </a:p>
        </p:txBody>
      </p:sp>
      <p:sp>
        <p:nvSpPr>
          <p:cNvPr id="4" name="Образ слайда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A301E23-BACE-47EC-B74D-73B011C55EF2}" type="slidenum">
              <a:rPr lang="ru-RU" smtClean="0"/>
              <a:t>‹#›</a:t>
            </a:fld>
            <a:endParaRPr lang="ru-RU"/>
          </a:p>
        </p:txBody>
      </p:sp>
    </p:spTree>
    <p:extLst>
      <p:ext uri="{BB962C8B-B14F-4D97-AF65-F5344CB8AC3E}">
        <p14:creationId xmlns:p14="http://schemas.microsoft.com/office/powerpoint/2010/main" val="276486249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r>
              <a:rPr lang="ru-RU" dirty="0" err="1" smtClean="0"/>
              <a:t>эриэс</a:t>
            </a:r>
            <a:endParaRPr lang="ru-RU" dirty="0"/>
          </a:p>
        </p:txBody>
      </p:sp>
      <p:sp>
        <p:nvSpPr>
          <p:cNvPr id="4" name="Номер слайда 3"/>
          <p:cNvSpPr>
            <a:spLocks noGrp="1"/>
          </p:cNvSpPr>
          <p:nvPr>
            <p:ph type="sldNum" sz="quarter" idx="10"/>
          </p:nvPr>
        </p:nvSpPr>
        <p:spPr/>
        <p:txBody>
          <a:bodyPr/>
          <a:lstStyle/>
          <a:p>
            <a:fld id="{3A301E23-BACE-47EC-B74D-73B011C55EF2}" type="slidenum">
              <a:rPr lang="ru-RU" smtClean="0"/>
              <a:t>2</a:t>
            </a:fld>
            <a:endParaRPr lang="ru-RU"/>
          </a:p>
        </p:txBody>
      </p:sp>
    </p:spTree>
    <p:extLst>
      <p:ext uri="{BB962C8B-B14F-4D97-AF65-F5344CB8AC3E}">
        <p14:creationId xmlns:p14="http://schemas.microsoft.com/office/powerpoint/2010/main" val="346316482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r>
              <a:rPr lang="az-Latn-AZ" dirty="0" smtClean="0"/>
              <a:t>Fyuel</a:t>
            </a:r>
            <a:endParaRPr lang="ru-RU" dirty="0"/>
          </a:p>
        </p:txBody>
      </p:sp>
      <p:sp>
        <p:nvSpPr>
          <p:cNvPr id="4" name="Номер слайда 3"/>
          <p:cNvSpPr>
            <a:spLocks noGrp="1"/>
          </p:cNvSpPr>
          <p:nvPr>
            <p:ph type="sldNum" sz="quarter" idx="10"/>
          </p:nvPr>
        </p:nvSpPr>
        <p:spPr/>
        <p:txBody>
          <a:bodyPr/>
          <a:lstStyle/>
          <a:p>
            <a:fld id="{3A301E23-BACE-47EC-B74D-73B011C55EF2}" type="slidenum">
              <a:rPr lang="ru-RU" smtClean="0"/>
              <a:t>22</a:t>
            </a:fld>
            <a:endParaRPr lang="ru-RU"/>
          </a:p>
        </p:txBody>
      </p:sp>
    </p:spTree>
    <p:extLst>
      <p:ext uri="{BB962C8B-B14F-4D97-AF65-F5344CB8AC3E}">
        <p14:creationId xmlns:p14="http://schemas.microsoft.com/office/powerpoint/2010/main" val="320839227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r>
              <a:rPr lang="ru-RU" dirty="0" err="1" smtClean="0"/>
              <a:t>Дире,ктли</a:t>
            </a:r>
            <a:endParaRPr lang="ru-RU" dirty="0"/>
          </a:p>
        </p:txBody>
      </p:sp>
      <p:sp>
        <p:nvSpPr>
          <p:cNvPr id="4" name="Номер слайда 3"/>
          <p:cNvSpPr>
            <a:spLocks noGrp="1"/>
          </p:cNvSpPr>
          <p:nvPr>
            <p:ph type="sldNum" sz="quarter" idx="10"/>
          </p:nvPr>
        </p:nvSpPr>
        <p:spPr/>
        <p:txBody>
          <a:bodyPr/>
          <a:lstStyle/>
          <a:p>
            <a:fld id="{3A301E23-BACE-47EC-B74D-73B011C55EF2}" type="slidenum">
              <a:rPr lang="ru-RU" smtClean="0"/>
              <a:t>3</a:t>
            </a:fld>
            <a:endParaRPr lang="ru-RU"/>
          </a:p>
        </p:txBody>
      </p:sp>
    </p:spTree>
    <p:extLst>
      <p:ext uri="{BB962C8B-B14F-4D97-AF65-F5344CB8AC3E}">
        <p14:creationId xmlns:p14="http://schemas.microsoft.com/office/powerpoint/2010/main" val="19818378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r>
              <a:rPr lang="en-US" dirty="0" err="1" smtClean="0"/>
              <a:t>Aynayzinq</a:t>
            </a:r>
            <a:r>
              <a:rPr lang="en-US" dirty="0" smtClean="0"/>
              <a:t>                 </a:t>
            </a:r>
            <a:r>
              <a:rPr lang="en-US" dirty="0" err="1" smtClean="0"/>
              <a:t>ka`nsekvensis</a:t>
            </a:r>
            <a:r>
              <a:rPr lang="en-US" dirty="0" smtClean="0"/>
              <a:t>                         </a:t>
            </a:r>
            <a:r>
              <a:rPr lang="en-US" dirty="0" err="1" smtClean="0"/>
              <a:t>mitigeyt</a:t>
            </a:r>
            <a:r>
              <a:rPr lang="en-US" dirty="0" smtClean="0"/>
              <a:t>             </a:t>
            </a:r>
            <a:r>
              <a:rPr lang="az-Latn-AZ" dirty="0" smtClean="0"/>
              <a:t>əkə</a:t>
            </a:r>
            <a:r>
              <a:rPr lang="en-US" dirty="0" smtClean="0"/>
              <a:t>`</a:t>
            </a:r>
            <a:r>
              <a:rPr lang="az-Latn-AZ" dirty="0" smtClean="0"/>
              <a:t>r</a:t>
            </a:r>
            <a:endParaRPr lang="ru-RU" dirty="0"/>
          </a:p>
        </p:txBody>
      </p:sp>
      <p:sp>
        <p:nvSpPr>
          <p:cNvPr id="4" name="Номер слайда 3"/>
          <p:cNvSpPr>
            <a:spLocks noGrp="1"/>
          </p:cNvSpPr>
          <p:nvPr>
            <p:ph type="sldNum" sz="quarter" idx="10"/>
          </p:nvPr>
        </p:nvSpPr>
        <p:spPr/>
        <p:txBody>
          <a:bodyPr/>
          <a:lstStyle/>
          <a:p>
            <a:fld id="{3A301E23-BACE-47EC-B74D-73B011C55EF2}" type="slidenum">
              <a:rPr lang="ru-RU" smtClean="0"/>
              <a:t>4</a:t>
            </a:fld>
            <a:endParaRPr lang="ru-RU"/>
          </a:p>
        </p:txBody>
      </p:sp>
    </p:spTree>
    <p:extLst>
      <p:ext uri="{BB962C8B-B14F-4D97-AF65-F5344CB8AC3E}">
        <p14:creationId xmlns:p14="http://schemas.microsoft.com/office/powerpoint/2010/main" val="61460670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r>
              <a:rPr lang="en-US" dirty="0" smtClean="0"/>
              <a:t>Inka</a:t>
            </a:r>
            <a:r>
              <a:rPr lang="az-Latn-AZ" dirty="0" smtClean="0"/>
              <a:t>`</a:t>
            </a:r>
            <a:r>
              <a:rPr lang="en-US" dirty="0" err="1" smtClean="0"/>
              <a:t>mp</a:t>
            </a:r>
            <a:r>
              <a:rPr lang="az-Latn-AZ" dirty="0" smtClean="0"/>
              <a:t>ısız           dire`ktli</a:t>
            </a:r>
            <a:endParaRPr lang="ru-RU" dirty="0"/>
          </a:p>
        </p:txBody>
      </p:sp>
      <p:sp>
        <p:nvSpPr>
          <p:cNvPr id="4" name="Номер слайда 3"/>
          <p:cNvSpPr>
            <a:spLocks noGrp="1"/>
          </p:cNvSpPr>
          <p:nvPr>
            <p:ph type="sldNum" sz="quarter" idx="10"/>
          </p:nvPr>
        </p:nvSpPr>
        <p:spPr/>
        <p:txBody>
          <a:bodyPr/>
          <a:lstStyle/>
          <a:p>
            <a:fld id="{3A301E23-BACE-47EC-B74D-73B011C55EF2}" type="slidenum">
              <a:rPr lang="ru-RU" smtClean="0"/>
              <a:t>7</a:t>
            </a:fld>
            <a:endParaRPr lang="ru-RU"/>
          </a:p>
        </p:txBody>
      </p:sp>
    </p:spTree>
    <p:extLst>
      <p:ext uri="{BB962C8B-B14F-4D97-AF65-F5344CB8AC3E}">
        <p14:creationId xmlns:p14="http://schemas.microsoft.com/office/powerpoint/2010/main" val="243899376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r>
              <a:rPr lang="az-Latn-AZ" dirty="0" smtClean="0"/>
              <a:t>Ə`plikabl                 əsörte`yn         kəmplayens</a:t>
            </a:r>
            <a:endParaRPr lang="ru-RU" dirty="0"/>
          </a:p>
        </p:txBody>
      </p:sp>
      <p:sp>
        <p:nvSpPr>
          <p:cNvPr id="4" name="Номер слайда 3"/>
          <p:cNvSpPr>
            <a:spLocks noGrp="1"/>
          </p:cNvSpPr>
          <p:nvPr>
            <p:ph type="sldNum" sz="quarter" idx="10"/>
          </p:nvPr>
        </p:nvSpPr>
        <p:spPr/>
        <p:txBody>
          <a:bodyPr/>
          <a:lstStyle/>
          <a:p>
            <a:fld id="{3A301E23-BACE-47EC-B74D-73B011C55EF2}" type="slidenum">
              <a:rPr lang="ru-RU" smtClean="0"/>
              <a:t>11</a:t>
            </a:fld>
            <a:endParaRPr lang="ru-RU"/>
          </a:p>
        </p:txBody>
      </p:sp>
    </p:spTree>
    <p:extLst>
      <p:ext uri="{BB962C8B-B14F-4D97-AF65-F5344CB8AC3E}">
        <p14:creationId xmlns:p14="http://schemas.microsoft.com/office/powerpoint/2010/main" val="50222905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r>
              <a:rPr lang="az-Latn-AZ" dirty="0" smtClean="0"/>
              <a:t>De`ziqneyt</a:t>
            </a:r>
            <a:endParaRPr lang="ru-RU" dirty="0"/>
          </a:p>
        </p:txBody>
      </p:sp>
      <p:sp>
        <p:nvSpPr>
          <p:cNvPr id="4" name="Номер слайда 3"/>
          <p:cNvSpPr>
            <a:spLocks noGrp="1"/>
          </p:cNvSpPr>
          <p:nvPr>
            <p:ph type="sldNum" sz="quarter" idx="10"/>
          </p:nvPr>
        </p:nvSpPr>
        <p:spPr/>
        <p:txBody>
          <a:bodyPr/>
          <a:lstStyle/>
          <a:p>
            <a:fld id="{3A301E23-BACE-47EC-B74D-73B011C55EF2}" type="slidenum">
              <a:rPr lang="ru-RU" smtClean="0"/>
              <a:t>12</a:t>
            </a:fld>
            <a:endParaRPr lang="ru-RU"/>
          </a:p>
        </p:txBody>
      </p:sp>
    </p:spTree>
    <p:extLst>
      <p:ext uri="{BB962C8B-B14F-4D97-AF65-F5344CB8AC3E}">
        <p14:creationId xmlns:p14="http://schemas.microsoft.com/office/powerpoint/2010/main" val="406032365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r>
              <a:rPr lang="az-Latn-AZ" dirty="0" smtClean="0"/>
              <a:t>Kammişinin              kəmpla`yəns</a:t>
            </a:r>
            <a:endParaRPr lang="ru-RU" dirty="0"/>
          </a:p>
        </p:txBody>
      </p:sp>
      <p:sp>
        <p:nvSpPr>
          <p:cNvPr id="4" name="Номер слайда 3"/>
          <p:cNvSpPr>
            <a:spLocks noGrp="1"/>
          </p:cNvSpPr>
          <p:nvPr>
            <p:ph type="sldNum" sz="quarter" idx="10"/>
          </p:nvPr>
        </p:nvSpPr>
        <p:spPr/>
        <p:txBody>
          <a:bodyPr/>
          <a:lstStyle/>
          <a:p>
            <a:fld id="{3A301E23-BACE-47EC-B74D-73B011C55EF2}" type="slidenum">
              <a:rPr lang="ru-RU" smtClean="0"/>
              <a:t>14</a:t>
            </a:fld>
            <a:endParaRPr lang="ru-RU"/>
          </a:p>
        </p:txBody>
      </p:sp>
    </p:spTree>
    <p:extLst>
      <p:ext uri="{BB962C8B-B14F-4D97-AF65-F5344CB8AC3E}">
        <p14:creationId xmlns:p14="http://schemas.microsoft.com/office/powerpoint/2010/main" val="281355576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r>
              <a:rPr lang="az-Latn-AZ" dirty="0" smtClean="0"/>
              <a:t>Sabpe`reqraf                  visi`nity</a:t>
            </a:r>
            <a:endParaRPr lang="ru-RU" dirty="0"/>
          </a:p>
        </p:txBody>
      </p:sp>
      <p:sp>
        <p:nvSpPr>
          <p:cNvPr id="4" name="Номер слайда 3"/>
          <p:cNvSpPr>
            <a:spLocks noGrp="1"/>
          </p:cNvSpPr>
          <p:nvPr>
            <p:ph type="sldNum" sz="quarter" idx="10"/>
          </p:nvPr>
        </p:nvSpPr>
        <p:spPr/>
        <p:txBody>
          <a:bodyPr/>
          <a:lstStyle/>
          <a:p>
            <a:fld id="{3A301E23-BACE-47EC-B74D-73B011C55EF2}" type="slidenum">
              <a:rPr lang="ru-RU" smtClean="0"/>
              <a:t>17</a:t>
            </a:fld>
            <a:endParaRPr lang="ru-RU"/>
          </a:p>
        </p:txBody>
      </p:sp>
    </p:spTree>
    <p:extLst>
      <p:ext uri="{BB962C8B-B14F-4D97-AF65-F5344CB8AC3E}">
        <p14:creationId xmlns:p14="http://schemas.microsoft.com/office/powerpoint/2010/main" val="38975143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r>
              <a:rPr lang="az-Latn-AZ" dirty="0" smtClean="0"/>
              <a:t>Kəmişinin                        kamplayenz</a:t>
            </a:r>
            <a:endParaRPr lang="ru-RU" dirty="0"/>
          </a:p>
        </p:txBody>
      </p:sp>
      <p:sp>
        <p:nvSpPr>
          <p:cNvPr id="4" name="Номер слайда 3"/>
          <p:cNvSpPr>
            <a:spLocks noGrp="1"/>
          </p:cNvSpPr>
          <p:nvPr>
            <p:ph type="sldNum" sz="quarter" idx="10"/>
          </p:nvPr>
        </p:nvSpPr>
        <p:spPr/>
        <p:txBody>
          <a:bodyPr/>
          <a:lstStyle/>
          <a:p>
            <a:fld id="{3A301E23-BACE-47EC-B74D-73B011C55EF2}" type="slidenum">
              <a:rPr lang="ru-RU" smtClean="0"/>
              <a:t>21</a:t>
            </a:fld>
            <a:endParaRPr lang="ru-RU"/>
          </a:p>
        </p:txBody>
      </p:sp>
    </p:spTree>
    <p:extLst>
      <p:ext uri="{BB962C8B-B14F-4D97-AF65-F5344CB8AC3E}">
        <p14:creationId xmlns:p14="http://schemas.microsoft.com/office/powerpoint/2010/main" val="220793395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516624"/>
            <a:ext cx="7315200" cy="2595025"/>
          </a:xfrm>
        </p:spPr>
        <p:txBody>
          <a:bodyPr>
            <a:normAutofit/>
          </a:bodyPr>
          <a:lstStyle>
            <a:lvl1pPr>
              <a:defRPr sz="4800"/>
            </a:lvl1pPr>
          </a:lstStyle>
          <a:p>
            <a:r>
              <a:rPr lang="ru-RU" smtClean="0"/>
              <a:t>Образец заголовка</a:t>
            </a:r>
            <a:endParaRPr lang="en-US"/>
          </a:p>
        </p:txBody>
      </p:sp>
      <p:sp>
        <p:nvSpPr>
          <p:cNvPr id="3" name="Subtitle 2"/>
          <p:cNvSpPr>
            <a:spLocks noGrp="1"/>
          </p:cNvSpPr>
          <p:nvPr>
            <p:ph type="subTitle" idx="1"/>
          </p:nvPr>
        </p:nvSpPr>
        <p:spPr>
          <a:xfrm>
            <a:off x="914400" y="5166530"/>
            <a:ext cx="7315200" cy="1144632"/>
          </a:xfrm>
        </p:spPr>
        <p:txBody>
          <a:bodyPr>
            <a:normAutofit/>
          </a:bodyPr>
          <a:lstStyle>
            <a:lvl1pPr marL="0" indent="0" algn="l">
              <a:buNone/>
              <a:defRPr sz="22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7" name="Date Placeholder 6"/>
          <p:cNvSpPr>
            <a:spLocks noGrp="1"/>
          </p:cNvSpPr>
          <p:nvPr>
            <p:ph type="dt" sz="half" idx="10"/>
          </p:nvPr>
        </p:nvSpPr>
        <p:spPr/>
        <p:txBody>
          <a:bodyPr/>
          <a:lstStyle/>
          <a:p>
            <a:fld id="{B4C71EC6-210F-42DE-9C53-41977AD35B3D}" type="datetimeFigureOut">
              <a:rPr lang="ru-RU" smtClean="0"/>
              <a:t>28.11.2020</a:t>
            </a:fld>
            <a:endParaRPr lang="ru-RU"/>
          </a:p>
        </p:txBody>
      </p:sp>
      <p:sp>
        <p:nvSpPr>
          <p:cNvPr id="8" name="Slide Number Placeholder 7"/>
          <p:cNvSpPr>
            <a:spLocks noGrp="1"/>
          </p:cNvSpPr>
          <p:nvPr>
            <p:ph type="sldNum" sz="quarter" idx="11"/>
          </p:nvPr>
        </p:nvSpPr>
        <p:spPr/>
        <p:txBody>
          <a:bodyPr/>
          <a:lstStyle/>
          <a:p>
            <a:fld id="{B19B0651-EE4F-4900-A07F-96A6BFA9D0F0}" type="slidenum">
              <a:rPr lang="ru-RU" smtClean="0"/>
              <a:t>‹#›</a:t>
            </a:fld>
            <a:endParaRPr lang="ru-RU"/>
          </a:p>
        </p:txBody>
      </p:sp>
      <p:sp>
        <p:nvSpPr>
          <p:cNvPr id="9" name="Footer Placeholder 8"/>
          <p:cNvSpPr>
            <a:spLocks noGrp="1"/>
          </p:cNvSpPr>
          <p:nvPr>
            <p:ph type="ftr" sz="quarter" idx="12"/>
          </p:nvPr>
        </p:nvSpPr>
        <p:spPr/>
        <p:txBody>
          <a:bodyPr/>
          <a:lstStyle/>
          <a:p>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Vertical Text Placeholder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p>
            <a:fld id="{B4C71EC6-210F-42DE-9C53-41977AD35B3D}" type="datetimeFigureOut">
              <a:rPr lang="ru-RU" smtClean="0"/>
              <a:t>28.11.2020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248400" y="1826709"/>
            <a:ext cx="1492499" cy="4484454"/>
          </a:xfrm>
        </p:spPr>
        <p:txBody>
          <a:bodyPr vert="eaVert"/>
          <a:lstStyle/>
          <a:p>
            <a:r>
              <a:rPr lang="ru-RU" smtClean="0"/>
              <a:t>Образец заголовка</a:t>
            </a:r>
            <a:endParaRPr lang="en-US"/>
          </a:p>
        </p:txBody>
      </p:sp>
      <p:sp>
        <p:nvSpPr>
          <p:cNvPr id="3" name="Vertical Text Placeholder 2"/>
          <p:cNvSpPr>
            <a:spLocks noGrp="1"/>
          </p:cNvSpPr>
          <p:nvPr>
            <p:ph type="body" orient="vert" idx="1"/>
          </p:nvPr>
        </p:nvSpPr>
        <p:spPr>
          <a:xfrm>
            <a:off x="854524" y="1826709"/>
            <a:ext cx="5241476" cy="4484454"/>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p>
            <a:fld id="{B4C71EC6-210F-42DE-9C53-41977AD35B3D}" type="datetimeFigureOut">
              <a:rPr lang="ru-RU" smtClean="0"/>
              <a:t>28.11.2020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B4C71EC6-210F-42DE-9C53-41977AD35B3D}" type="datetimeFigureOut">
              <a:rPr lang="ru-RU" smtClean="0"/>
              <a:t>28.11.2020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914400" y="5017572"/>
            <a:ext cx="7315200" cy="1293592"/>
          </a:xfrm>
        </p:spPr>
        <p:txBody>
          <a:bodyPr anchor="t"/>
          <a:lstStyle>
            <a:lvl1pPr algn="l">
              <a:defRPr sz="4000" b="0" cap="none"/>
            </a:lvl1pPr>
          </a:lstStyle>
          <a:p>
            <a:r>
              <a:rPr lang="ru-RU" smtClean="0"/>
              <a:t>Образец заголовка</a:t>
            </a:r>
            <a:endParaRPr lang="en-US"/>
          </a:p>
        </p:txBody>
      </p:sp>
      <p:sp>
        <p:nvSpPr>
          <p:cNvPr id="3" name="Text Placeholder 2"/>
          <p:cNvSpPr>
            <a:spLocks noGrp="1"/>
          </p:cNvSpPr>
          <p:nvPr>
            <p:ph type="body" idx="1"/>
          </p:nvPr>
        </p:nvSpPr>
        <p:spPr>
          <a:xfrm>
            <a:off x="914400" y="3865097"/>
            <a:ext cx="7315200" cy="1098439"/>
          </a:xfrm>
        </p:spPr>
        <p:txBody>
          <a:bodyPr anchor="b"/>
          <a:lstStyle>
            <a:lvl1pPr marL="0" indent="0">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B4C71EC6-210F-42DE-9C53-41977AD35B3D}" type="datetimeFigureOut">
              <a:rPr lang="ru-RU" smtClean="0"/>
              <a:t>28.11.2020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B4C71EC6-210F-42DE-9C53-41977AD35B3D}" type="datetimeFigureOut">
              <a:rPr lang="ru-RU" smtClean="0"/>
              <a:t>28.11.2020</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B19B0651-EE4F-4900-A07F-96A6BFA9D0F0}" type="slidenum">
              <a:rPr lang="ru-RU" smtClean="0"/>
              <a:t>‹#›</a:t>
            </a:fld>
            <a:endParaRPr lang="ru-RU"/>
          </a:p>
        </p:txBody>
      </p:sp>
      <p:sp>
        <p:nvSpPr>
          <p:cNvPr id="9" name="Title 8"/>
          <p:cNvSpPr>
            <a:spLocks noGrp="1"/>
          </p:cNvSpPr>
          <p:nvPr>
            <p:ph type="title"/>
          </p:nvPr>
        </p:nvSpPr>
        <p:spPr>
          <a:xfrm>
            <a:off x="914400" y="1544715"/>
            <a:ext cx="7315200" cy="1154097"/>
          </a:xfrm>
        </p:spPr>
        <p:txBody>
          <a:bodyPr/>
          <a:lstStyle/>
          <a:p>
            <a:r>
              <a:rPr lang="ru-RU" smtClean="0"/>
              <a:t>Образец заголовка</a:t>
            </a:r>
            <a:endParaRPr lang="en-US"/>
          </a:p>
        </p:txBody>
      </p:sp>
      <p:sp>
        <p:nvSpPr>
          <p:cNvPr id="8" name="Content Placeholder 7"/>
          <p:cNvSpPr>
            <a:spLocks noGrp="1"/>
          </p:cNvSpPr>
          <p:nvPr>
            <p:ph sz="quarter" idx="13"/>
          </p:nvPr>
        </p:nvSpPr>
        <p:spPr>
          <a:xfrm>
            <a:off x="914400" y="2743200"/>
            <a:ext cx="3566160" cy="3593592"/>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11" name="Content Placeholder 10"/>
          <p:cNvSpPr>
            <a:spLocks noGrp="1"/>
          </p:cNvSpPr>
          <p:nvPr>
            <p:ph sz="quarter" idx="14"/>
          </p:nvPr>
        </p:nvSpPr>
        <p:spPr>
          <a:xfrm>
            <a:off x="4681728" y="2743200"/>
            <a:ext cx="3566160" cy="3595687"/>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116348" y="2743200"/>
            <a:ext cx="3364992" cy="621792"/>
          </a:xfrm>
        </p:spPr>
        <p:txBody>
          <a:bodyPr anchor="b">
            <a:noAutofit/>
          </a:bodyPr>
          <a:lstStyle>
            <a:lvl1pPr marL="0" indent="0">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5" name="Text Placeholder 4"/>
          <p:cNvSpPr>
            <a:spLocks noGrp="1"/>
          </p:cNvSpPr>
          <p:nvPr>
            <p:ph type="body" sz="quarter" idx="3"/>
          </p:nvPr>
        </p:nvSpPr>
        <p:spPr>
          <a:xfrm>
            <a:off x="4885144" y="2743200"/>
            <a:ext cx="3362062" cy="621792"/>
          </a:xfrm>
        </p:spPr>
        <p:txBody>
          <a:bodyPr anchor="b">
            <a:noAutofit/>
          </a:bodyPr>
          <a:lstStyle>
            <a:lvl1pPr marL="0" indent="0">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7" name="Date Placeholder 6"/>
          <p:cNvSpPr>
            <a:spLocks noGrp="1"/>
          </p:cNvSpPr>
          <p:nvPr>
            <p:ph type="dt" sz="half" idx="10"/>
          </p:nvPr>
        </p:nvSpPr>
        <p:spPr/>
        <p:txBody>
          <a:bodyPr/>
          <a:lstStyle/>
          <a:p>
            <a:fld id="{B4C71EC6-210F-42DE-9C53-41977AD35B3D}" type="datetimeFigureOut">
              <a:rPr lang="ru-RU" smtClean="0"/>
              <a:t>28.11.2020</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B19B0651-EE4F-4900-A07F-96A6BFA9D0F0}" type="slidenum">
              <a:rPr lang="ru-RU" smtClean="0"/>
              <a:t>‹#›</a:t>
            </a:fld>
            <a:endParaRPr lang="ru-RU"/>
          </a:p>
        </p:txBody>
      </p:sp>
      <p:sp>
        <p:nvSpPr>
          <p:cNvPr id="10" name="Title 9"/>
          <p:cNvSpPr>
            <a:spLocks noGrp="1"/>
          </p:cNvSpPr>
          <p:nvPr>
            <p:ph type="title"/>
          </p:nvPr>
        </p:nvSpPr>
        <p:spPr>
          <a:xfrm>
            <a:off x="914400" y="1544715"/>
            <a:ext cx="7315200" cy="1154097"/>
          </a:xfrm>
        </p:spPr>
        <p:txBody>
          <a:bodyPr/>
          <a:lstStyle/>
          <a:p>
            <a:r>
              <a:rPr lang="ru-RU" smtClean="0"/>
              <a:t>Образец заголовка</a:t>
            </a:r>
            <a:endParaRPr lang="en-US" dirty="0"/>
          </a:p>
        </p:txBody>
      </p:sp>
      <p:sp>
        <p:nvSpPr>
          <p:cNvPr id="11" name="Content Placeholder 10"/>
          <p:cNvSpPr>
            <a:spLocks noGrp="1"/>
          </p:cNvSpPr>
          <p:nvPr>
            <p:ph sz="quarter" idx="13"/>
          </p:nvPr>
        </p:nvSpPr>
        <p:spPr>
          <a:xfrm>
            <a:off x="914400" y="3383280"/>
            <a:ext cx="3566160" cy="2953512"/>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13" name="Content Placeholder 12"/>
          <p:cNvSpPr>
            <a:spLocks noGrp="1"/>
          </p:cNvSpPr>
          <p:nvPr>
            <p:ph sz="quarter" idx="14"/>
          </p:nvPr>
        </p:nvSpPr>
        <p:spPr>
          <a:xfrm>
            <a:off x="4681727" y="3383280"/>
            <a:ext cx="3566160" cy="2953512"/>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Date Placeholder 2"/>
          <p:cNvSpPr>
            <a:spLocks noGrp="1"/>
          </p:cNvSpPr>
          <p:nvPr>
            <p:ph type="dt" sz="half" idx="10"/>
          </p:nvPr>
        </p:nvSpPr>
        <p:spPr/>
        <p:txBody>
          <a:bodyPr/>
          <a:lstStyle/>
          <a:p>
            <a:fld id="{B4C71EC6-210F-42DE-9C53-41977AD35B3D}" type="datetimeFigureOut">
              <a:rPr lang="ru-RU" smtClean="0"/>
              <a:t>28.11.2020</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4C71EC6-210F-42DE-9C53-41977AD35B3D}" type="datetimeFigureOut">
              <a:rPr lang="ru-RU" smtClean="0"/>
              <a:t>28.11.2020</a:t>
            </a:fld>
            <a:endParaRPr lang="ru-RU"/>
          </a:p>
        </p:txBody>
      </p:sp>
      <p:sp>
        <p:nvSpPr>
          <p:cNvPr id="3" name="Footer Placeholder 2"/>
          <p:cNvSpPr>
            <a:spLocks noGrp="1"/>
          </p:cNvSpPr>
          <p:nvPr>
            <p:ph type="ftr" sz="quarter" idx="11"/>
          </p:nvPr>
        </p:nvSpPr>
        <p:spPr/>
        <p:txBody>
          <a:bodyPr/>
          <a:lstStyle/>
          <a:p>
            <a:endParaRPr lang="ru-RU"/>
          </a:p>
        </p:txBody>
      </p:sp>
      <p:sp>
        <p:nvSpPr>
          <p:cNvPr id="4" name="Slide Number Placeholder 3"/>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914400" y="1825362"/>
            <a:ext cx="2950936" cy="2173015"/>
          </a:xfrm>
        </p:spPr>
        <p:txBody>
          <a:bodyPr anchor="b">
            <a:normAutofit/>
          </a:bodyPr>
          <a:lstStyle>
            <a:lvl1pPr algn="l">
              <a:defRPr sz="2800" b="0"/>
            </a:lvl1pPr>
          </a:lstStyle>
          <a:p>
            <a:r>
              <a:rPr lang="ru-RU" smtClean="0"/>
              <a:t>Образец заголовка</a:t>
            </a:r>
            <a:endParaRPr lang="en-US" dirty="0"/>
          </a:p>
        </p:txBody>
      </p:sp>
      <p:sp>
        <p:nvSpPr>
          <p:cNvPr id="3" name="Content Placeholder 2"/>
          <p:cNvSpPr>
            <a:spLocks noGrp="1"/>
          </p:cNvSpPr>
          <p:nvPr>
            <p:ph idx="1"/>
          </p:nvPr>
        </p:nvSpPr>
        <p:spPr>
          <a:xfrm>
            <a:off x="4021752" y="1826709"/>
            <a:ext cx="4207848" cy="4476614"/>
          </a:xfrm>
        </p:spPr>
        <p:txBody>
          <a:bodyPr anchor="ctr"/>
          <a:lstStyle>
            <a:lvl1pPr>
              <a:defRPr sz="2000"/>
            </a:lvl1pPr>
            <a:lvl2pPr>
              <a:defRPr sz="1800"/>
            </a:lvl2pPr>
            <a:lvl3pPr>
              <a:defRPr sz="1600"/>
            </a:lvl3pPr>
            <a:lvl4pPr>
              <a:defRPr sz="1400"/>
            </a:lvl4pPr>
            <a:lvl5pPr>
              <a:defRPr sz="14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914400" y="4061095"/>
            <a:ext cx="2950936" cy="22453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B4C71EC6-210F-42DE-9C53-41977AD35B3D}" type="datetimeFigureOut">
              <a:rPr lang="ru-RU" smtClean="0"/>
              <a:t>28.11.2020</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914400" y="1828800"/>
            <a:ext cx="2953512" cy="2176272"/>
          </a:xfrm>
        </p:spPr>
        <p:txBody>
          <a:bodyPr anchor="b">
            <a:normAutofit/>
          </a:bodyPr>
          <a:lstStyle>
            <a:lvl1pPr algn="l">
              <a:defRPr sz="2800" b="0"/>
            </a:lvl1pPr>
          </a:lstStyle>
          <a:p>
            <a:r>
              <a:rPr lang="ru-RU" smtClean="0"/>
              <a:t>Образец заголовка</a:t>
            </a:r>
            <a:endParaRPr lang="en-US" dirty="0"/>
          </a:p>
        </p:txBody>
      </p:sp>
      <p:sp>
        <p:nvSpPr>
          <p:cNvPr id="3" name="Picture Placeholder 2"/>
          <p:cNvSpPr>
            <a:spLocks noGrp="1"/>
          </p:cNvSpPr>
          <p:nvPr>
            <p:ph type="pic" idx="1"/>
          </p:nvPr>
        </p:nvSpPr>
        <p:spPr>
          <a:xfrm>
            <a:off x="4191000" y="2286000"/>
            <a:ext cx="4038600" cy="3352800"/>
          </a:xfrm>
          <a:solidFill>
            <a:schemeClr val="accent2"/>
          </a:solidFill>
          <a:ln w="12700">
            <a:noFill/>
          </a:ln>
          <a:effectLst>
            <a:reflection blurRad="12700" stA="30000" endPos="30000" dist="31750" dir="5400000" sy="-100000" algn="bl" rotWithShape="0"/>
          </a:effectLst>
          <a:scene3d>
            <a:camera prst="perspectiveRight" fov="2700000">
              <a:rot lat="240000" lon="900000" rev="0"/>
            </a:camera>
            <a:lightRig rig="threePt" dir="t">
              <a:rot lat="0" lon="0" rev="2700000"/>
            </a:lightRig>
          </a:scene3d>
          <a:sp3d/>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smtClean="0"/>
              <a:t>Вставка рисунка</a:t>
            </a:r>
            <a:endParaRPr lang="en-US" dirty="0"/>
          </a:p>
        </p:txBody>
      </p:sp>
      <p:sp>
        <p:nvSpPr>
          <p:cNvPr id="4" name="Text Placeholder 3"/>
          <p:cNvSpPr>
            <a:spLocks noGrp="1"/>
          </p:cNvSpPr>
          <p:nvPr>
            <p:ph type="body" sz="half" idx="2"/>
          </p:nvPr>
        </p:nvSpPr>
        <p:spPr>
          <a:xfrm>
            <a:off x="914400" y="4059936"/>
            <a:ext cx="2953512" cy="2249424"/>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B4C71EC6-210F-42DE-9C53-41977AD35B3D}" type="datetimeFigureOut">
              <a:rPr lang="ru-RU" smtClean="0"/>
              <a:t>28.11.2020</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10" name="Rectangle 9"/>
          <p:cNvSpPr/>
          <p:nvPr/>
        </p:nvSpPr>
        <p:spPr>
          <a:xfrm>
            <a:off x="8435268" y="573807"/>
            <a:ext cx="86236" cy="572316"/>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8569419" y="573807"/>
            <a:ext cx="576072" cy="572316"/>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914400" y="1544715"/>
            <a:ext cx="7315200" cy="1154097"/>
          </a:xfrm>
          <a:prstGeom prst="rect">
            <a:avLst/>
          </a:prstGeom>
        </p:spPr>
        <p:txBody>
          <a:bodyPr vert="horz" lIns="91440" tIns="45720" rIns="91440" bIns="45720" rtlCol="0" anchor="b">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914400" y="2769833"/>
            <a:ext cx="7315200" cy="3539527"/>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smtClean="0"/>
          </a:p>
        </p:txBody>
      </p:sp>
      <p:sp>
        <p:nvSpPr>
          <p:cNvPr id="4" name="Date Placeholder 3"/>
          <p:cNvSpPr>
            <a:spLocks noGrp="1"/>
          </p:cNvSpPr>
          <p:nvPr>
            <p:ph type="dt" sz="half" idx="2"/>
          </p:nvPr>
        </p:nvSpPr>
        <p:spPr>
          <a:xfrm>
            <a:off x="6007690" y="548797"/>
            <a:ext cx="1189132" cy="297918"/>
          </a:xfrm>
          <a:prstGeom prst="rect">
            <a:avLst/>
          </a:prstGeom>
        </p:spPr>
        <p:txBody>
          <a:bodyPr vert="horz" lIns="91440" tIns="45720" rIns="91440" bIns="45720" rtlCol="0" anchor="ctr"/>
          <a:lstStyle>
            <a:lvl1pPr algn="l">
              <a:defRPr sz="1200">
                <a:solidFill>
                  <a:schemeClr val="tx1">
                    <a:alpha val="50000"/>
                  </a:schemeClr>
                </a:solidFill>
              </a:defRPr>
            </a:lvl1pPr>
          </a:lstStyle>
          <a:p>
            <a:fld id="{B4C71EC6-210F-42DE-9C53-41977AD35B3D}" type="datetimeFigureOut">
              <a:rPr lang="ru-RU" smtClean="0"/>
              <a:t>28.11.2020</a:t>
            </a:fld>
            <a:endParaRPr lang="ru-RU"/>
          </a:p>
        </p:txBody>
      </p:sp>
      <p:sp>
        <p:nvSpPr>
          <p:cNvPr id="6" name="Slide Number Placeholder 5"/>
          <p:cNvSpPr>
            <a:spLocks noGrp="1"/>
          </p:cNvSpPr>
          <p:nvPr>
            <p:ph type="sldNum" sz="quarter" idx="4"/>
          </p:nvPr>
        </p:nvSpPr>
        <p:spPr>
          <a:xfrm>
            <a:off x="7314415" y="548797"/>
            <a:ext cx="941203" cy="301752"/>
          </a:xfrm>
          <a:prstGeom prst="rect">
            <a:avLst/>
          </a:prstGeom>
        </p:spPr>
        <p:txBody>
          <a:bodyPr vert="horz" lIns="91440" tIns="45720" rIns="91440" bIns="45720" rtlCol="0" anchor="ctr"/>
          <a:lstStyle>
            <a:lvl1pPr algn="r">
              <a:defRPr sz="1200">
                <a:solidFill>
                  <a:schemeClr val="tx1"/>
                </a:solidFill>
              </a:defRPr>
            </a:lvl1pPr>
          </a:lstStyle>
          <a:p>
            <a:fld id="{B19B0651-EE4F-4900-A07F-96A6BFA9D0F0}" type="slidenum">
              <a:rPr lang="ru-RU" smtClean="0"/>
              <a:t>‹#›</a:t>
            </a:fld>
            <a:endParaRPr lang="ru-RU"/>
          </a:p>
        </p:txBody>
      </p:sp>
      <p:sp>
        <p:nvSpPr>
          <p:cNvPr id="5" name="Footer Placeholder 4"/>
          <p:cNvSpPr>
            <a:spLocks noGrp="1"/>
          </p:cNvSpPr>
          <p:nvPr>
            <p:ph type="ftr" sz="quarter" idx="3"/>
          </p:nvPr>
        </p:nvSpPr>
        <p:spPr>
          <a:xfrm>
            <a:off x="6008688" y="855956"/>
            <a:ext cx="2246489" cy="301227"/>
          </a:xfrm>
          <a:prstGeom prst="rect">
            <a:avLst/>
          </a:prstGeom>
        </p:spPr>
        <p:txBody>
          <a:bodyPr vert="horz" lIns="91440" tIns="0" rIns="91440" bIns="45720" rtlCol="0" anchor="t"/>
          <a:lstStyle>
            <a:lvl1pPr algn="l">
              <a:defRPr sz="1000">
                <a:solidFill>
                  <a:schemeClr val="tx1"/>
                </a:solidFill>
              </a:defRPr>
            </a:lvl1pPr>
          </a:lstStyle>
          <a:p>
            <a:endParaRPr lang="ru-RU"/>
          </a:p>
        </p:txBody>
      </p:sp>
    </p:spTree>
  </p:cSld>
  <p:clrMap bg1="dk1" tx1="lt1" bg2="dk2" tx2="lt2" accent1="accent1" accent2="accent2" accent3="accent3" accent4="accent4" accent5="accent5" accent6="accent6" hlink="hlink" folHlink="folHlink"/>
  <p:sldLayoutIdLst>
    <p:sldLayoutId id="2147483889" r:id="rId1"/>
    <p:sldLayoutId id="2147483890" r:id="rId2"/>
    <p:sldLayoutId id="2147483891" r:id="rId3"/>
    <p:sldLayoutId id="2147483892" r:id="rId4"/>
    <p:sldLayoutId id="2147483893" r:id="rId5"/>
    <p:sldLayoutId id="2147483894" r:id="rId6"/>
    <p:sldLayoutId id="2147483895" r:id="rId7"/>
    <p:sldLayoutId id="2147483896" r:id="rId8"/>
    <p:sldLayoutId id="2147483897" r:id="rId9"/>
    <p:sldLayoutId id="2147483898" r:id="rId10"/>
    <p:sldLayoutId id="2147483899" r:id="rId11"/>
  </p:sldLayoutIdLst>
  <p:txStyles>
    <p:titleStyle>
      <a:lvl1pPr algn="l" defTabSz="914400" rtl="0" eaLnBrk="1" latinLnBrk="0" hangingPunct="1">
        <a:spcBef>
          <a:spcPct val="0"/>
        </a:spcBef>
        <a:buNone/>
        <a:defRPr sz="400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28600" indent="-182880" algn="l" defTabSz="914400" rtl="0" eaLnBrk="1" latinLnBrk="0" hangingPunct="1">
        <a:spcBef>
          <a:spcPct val="20000"/>
        </a:spcBef>
        <a:buClr>
          <a:schemeClr val="tx2"/>
        </a:buClr>
        <a:buFont typeface="Wingdings" charset="2"/>
        <a:buChar char="§"/>
        <a:defRPr sz="2000" kern="1200">
          <a:solidFill>
            <a:schemeClr val="tx1"/>
          </a:solidFill>
          <a:latin typeface="+mn-lt"/>
          <a:ea typeface="+mn-ea"/>
          <a:cs typeface="+mn-cs"/>
        </a:defRPr>
      </a:lvl1pPr>
      <a:lvl2pPr marL="502920" indent="-182880" algn="l" defTabSz="914400" rtl="0" eaLnBrk="1" latinLnBrk="0" hangingPunct="1">
        <a:spcBef>
          <a:spcPct val="20000"/>
        </a:spcBef>
        <a:buClr>
          <a:schemeClr val="tx2"/>
        </a:buClr>
        <a:buFont typeface="Wingdings" charset="2"/>
        <a:buChar char="§"/>
        <a:defRPr sz="1800" kern="1200">
          <a:solidFill>
            <a:schemeClr val="tx1"/>
          </a:solidFill>
          <a:latin typeface="+mn-lt"/>
          <a:ea typeface="+mn-ea"/>
          <a:cs typeface="+mn-cs"/>
        </a:defRPr>
      </a:lvl2pPr>
      <a:lvl3pPr marL="685800" indent="-182880" algn="l" defTabSz="914400" rtl="0" eaLnBrk="1" latinLnBrk="0" hangingPunct="1">
        <a:spcBef>
          <a:spcPct val="20000"/>
        </a:spcBef>
        <a:buClr>
          <a:schemeClr val="tx2"/>
        </a:buClr>
        <a:buFont typeface="Wingdings" charset="2"/>
        <a:buChar char="§"/>
        <a:defRPr sz="1600" kern="1200">
          <a:solidFill>
            <a:schemeClr val="tx1"/>
          </a:solidFill>
          <a:latin typeface="+mn-lt"/>
          <a:ea typeface="+mn-ea"/>
          <a:cs typeface="+mn-cs"/>
        </a:defRPr>
      </a:lvl3pPr>
      <a:lvl4pPr marL="914400" indent="-182880" algn="l" defTabSz="914400" rtl="0" eaLnBrk="1" latinLnBrk="0" hangingPunct="1">
        <a:spcBef>
          <a:spcPct val="20000"/>
        </a:spcBef>
        <a:buClr>
          <a:schemeClr val="tx2"/>
        </a:buClr>
        <a:buFont typeface="Wingdings" charset="2"/>
        <a:buChar char="§"/>
        <a:defRPr sz="1400" kern="1200">
          <a:solidFill>
            <a:schemeClr val="tx1"/>
          </a:solidFill>
          <a:latin typeface="+mn-lt"/>
          <a:ea typeface="+mn-ea"/>
          <a:cs typeface="+mn-cs"/>
        </a:defRPr>
      </a:lvl4pPr>
      <a:lvl5pPr marL="1143000" indent="-182880" algn="l" defTabSz="914400" rtl="0" eaLnBrk="1" latinLnBrk="0" hangingPunct="1">
        <a:spcBef>
          <a:spcPct val="20000"/>
        </a:spcBef>
        <a:buClr>
          <a:schemeClr val="tx2"/>
        </a:buClr>
        <a:buFont typeface="Wingdings" charset="2"/>
        <a:buChar char="§"/>
        <a:defRPr sz="1400" kern="1200">
          <a:solidFill>
            <a:schemeClr val="tx1"/>
          </a:solidFill>
          <a:latin typeface="+mn-lt"/>
          <a:ea typeface="+mn-ea"/>
          <a:cs typeface="+mn-cs"/>
        </a:defRPr>
      </a:lvl5pPr>
      <a:lvl6pPr marL="1371600" indent="-182880" algn="l" defTabSz="914400" rtl="0" eaLnBrk="1" latinLnBrk="0" hangingPunct="1">
        <a:spcBef>
          <a:spcPct val="20000"/>
        </a:spcBef>
        <a:buClr>
          <a:schemeClr val="tx2"/>
        </a:buClr>
        <a:buFont typeface="Wingdings" pitchFamily="2" charset="2"/>
        <a:buChar char="§"/>
        <a:defRPr sz="1400" kern="1200">
          <a:solidFill>
            <a:schemeClr val="tx1"/>
          </a:solidFill>
          <a:latin typeface="+mn-lt"/>
          <a:ea typeface="+mn-ea"/>
          <a:cs typeface="+mn-cs"/>
        </a:defRPr>
      </a:lvl6pPr>
      <a:lvl7pPr marL="1600200" indent="-182880" algn="l" defTabSz="914400" rtl="0" eaLnBrk="1" latinLnBrk="0" hangingPunct="1">
        <a:spcBef>
          <a:spcPct val="20000"/>
        </a:spcBef>
        <a:buClr>
          <a:schemeClr val="tx2"/>
        </a:buClr>
        <a:buFont typeface="Wingdings" pitchFamily="2" charset="2"/>
        <a:buChar char="§"/>
        <a:defRPr sz="1400" kern="1200">
          <a:solidFill>
            <a:schemeClr val="tx1"/>
          </a:solidFill>
          <a:latin typeface="+mn-lt"/>
          <a:ea typeface="+mn-ea"/>
          <a:cs typeface="+mn-cs"/>
        </a:defRPr>
      </a:lvl7pPr>
      <a:lvl8pPr marL="1828800" indent="-182880" algn="l" defTabSz="914400" rtl="0" eaLnBrk="1" latinLnBrk="0" hangingPunct="1">
        <a:spcBef>
          <a:spcPct val="20000"/>
        </a:spcBef>
        <a:buClr>
          <a:schemeClr val="tx2"/>
        </a:buClr>
        <a:buFont typeface="Wingdings" pitchFamily="2" charset="2"/>
        <a:buChar char="§"/>
        <a:defRPr sz="1400" kern="1200">
          <a:solidFill>
            <a:schemeClr val="tx1"/>
          </a:solidFill>
          <a:latin typeface="+mn-lt"/>
          <a:ea typeface="+mn-ea"/>
          <a:cs typeface="+mn-cs"/>
        </a:defRPr>
      </a:lvl8pPr>
      <a:lvl9pPr marL="2057400" indent="-182880" algn="l" defTabSz="914400" rtl="0" eaLnBrk="1" latinLnBrk="0" hangingPunct="1">
        <a:spcBef>
          <a:spcPct val="20000"/>
        </a:spcBef>
        <a:buClr>
          <a:schemeClr val="tx2"/>
        </a:buClr>
        <a:buFont typeface="Wingdings" pitchFamily="2"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914400" y="1484784"/>
            <a:ext cx="7315200" cy="3626865"/>
          </a:xfrm>
        </p:spPr>
        <p:txBody>
          <a:bodyPr>
            <a:normAutofit/>
          </a:bodyPr>
          <a:lstStyle/>
          <a:p>
            <a:r>
              <a:rPr lang="kk-KZ" dirty="0"/>
              <a:t>Convention on nuclear </a:t>
            </a:r>
            <a:r>
              <a:rPr lang="kk-KZ" dirty="0" smtClean="0"/>
              <a:t>safety</a:t>
            </a:r>
            <a:r>
              <a:rPr lang="en-US" dirty="0" smtClean="0"/>
              <a:t>:</a:t>
            </a:r>
            <a:r>
              <a:rPr lang="en-US" dirty="0"/>
              <a:t> m</a:t>
            </a:r>
            <a:r>
              <a:rPr lang="kk-KZ" b="0" dirty="0" smtClean="0">
                <a:effectLst/>
              </a:rPr>
              <a:t>ain </a:t>
            </a:r>
            <a:r>
              <a:rPr lang="kk-KZ" b="0" dirty="0">
                <a:effectLst/>
              </a:rPr>
              <a:t>provisions </a:t>
            </a:r>
            <a:r>
              <a:rPr lang="kk-KZ" b="0" dirty="0" smtClean="0">
                <a:effectLst/>
              </a:rPr>
              <a:t>and</a:t>
            </a:r>
            <a:r>
              <a:rPr lang="en-US" b="0" dirty="0" smtClean="0">
                <a:effectLst/>
              </a:rPr>
              <a:t> </a:t>
            </a:r>
            <a:r>
              <a:rPr lang="kk-KZ" b="0" dirty="0" smtClean="0">
                <a:effectLst/>
              </a:rPr>
              <a:t>significance</a:t>
            </a:r>
            <a:r>
              <a:rPr lang="ru-RU" b="0" dirty="0">
                <a:effectLst/>
              </a:rPr>
              <a:t/>
            </a:r>
            <a:br>
              <a:rPr lang="ru-RU" b="0" dirty="0">
                <a:effectLst/>
              </a:rPr>
            </a:br>
            <a:endParaRPr lang="ru-RU" b="0" dirty="0"/>
          </a:p>
        </p:txBody>
      </p:sp>
      <p:sp>
        <p:nvSpPr>
          <p:cNvPr id="3" name="Подзаголовок 2"/>
          <p:cNvSpPr>
            <a:spLocks noGrp="1"/>
          </p:cNvSpPr>
          <p:nvPr>
            <p:ph type="subTitle" idx="1"/>
          </p:nvPr>
        </p:nvSpPr>
        <p:spPr/>
        <p:txBody>
          <a:bodyPr>
            <a:normAutofit lnSpcReduction="10000"/>
          </a:bodyPr>
          <a:lstStyle/>
          <a:p>
            <a:r>
              <a:rPr lang="en-US" dirty="0" smtClean="0"/>
              <a:t>Jalya </a:t>
            </a:r>
            <a:r>
              <a:rPr lang="en-US" dirty="0" err="1" smtClean="0"/>
              <a:t>Ragimova</a:t>
            </a:r>
            <a:endParaRPr lang="en-US" dirty="0" smtClean="0"/>
          </a:p>
          <a:p>
            <a:r>
              <a:rPr lang="en-US" dirty="0"/>
              <a:t>Maritime and Energy Law</a:t>
            </a:r>
          </a:p>
          <a:p>
            <a:r>
              <a:rPr lang="en-US" dirty="0"/>
              <a:t>Master`s degree of 1</a:t>
            </a:r>
            <a:r>
              <a:rPr lang="en-US" baseline="30000" dirty="0"/>
              <a:t>st</a:t>
            </a:r>
            <a:r>
              <a:rPr lang="en-US" dirty="0"/>
              <a:t> year student</a:t>
            </a:r>
          </a:p>
          <a:p>
            <a:endParaRPr lang="ru-RU" dirty="0"/>
          </a:p>
        </p:txBody>
      </p:sp>
    </p:spTree>
    <p:extLst>
      <p:ext uri="{BB962C8B-B14F-4D97-AF65-F5344CB8AC3E}">
        <p14:creationId xmlns:p14="http://schemas.microsoft.com/office/powerpoint/2010/main" val="8150667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395536" y="260648"/>
            <a:ext cx="7891264" cy="6768792"/>
          </a:xfrm>
        </p:spPr>
        <p:txBody>
          <a:bodyPr>
            <a:normAutofit lnSpcReduction="10000"/>
          </a:bodyPr>
          <a:lstStyle/>
          <a:p>
            <a:pPr marL="45720" indent="0" algn="just">
              <a:buNone/>
            </a:pPr>
            <a:r>
              <a:rPr lang="en-US" sz="3000" dirty="0" smtClean="0">
                <a:latin typeface="Times New Roman" panose="02020603050405020304" pitchFamily="18" charset="0"/>
                <a:cs typeface="Times New Roman" panose="02020603050405020304" pitchFamily="18" charset="0"/>
              </a:rPr>
              <a:t>     Thus</a:t>
            </a:r>
            <a:r>
              <a:rPr lang="en-US" sz="3000" dirty="0">
                <a:latin typeface="Times New Roman" panose="02020603050405020304" pitchFamily="18" charset="0"/>
                <a:cs typeface="Times New Roman" panose="02020603050405020304" pitchFamily="18" charset="0"/>
              </a:rPr>
              <a:t>, e</a:t>
            </a:r>
            <a:r>
              <a:rPr lang="en-US" sz="3000" dirty="0" smtClean="0">
                <a:latin typeface="Times New Roman" panose="02020603050405020304" pitchFamily="18" charset="0"/>
                <a:cs typeface="Times New Roman" panose="02020603050405020304" pitchFamily="18" charset="0"/>
              </a:rPr>
              <a:t>ach </a:t>
            </a:r>
            <a:r>
              <a:rPr lang="en-US" sz="3000" dirty="0">
                <a:latin typeface="Times New Roman" panose="02020603050405020304" pitchFamily="18" charset="0"/>
                <a:cs typeface="Times New Roman" panose="02020603050405020304" pitchFamily="18" charset="0"/>
              </a:rPr>
              <a:t>Contracting Party shall take the appropriate steps to ensure that the safety of nuclear installations existing at the time the Convention enters into force for that Contracting Party is reviewed as soon as </a:t>
            </a:r>
            <a:r>
              <a:rPr lang="en-US" sz="3000" dirty="0" smtClean="0">
                <a:latin typeface="Times New Roman" panose="02020603050405020304" pitchFamily="18" charset="0"/>
                <a:cs typeface="Times New Roman" panose="02020603050405020304" pitchFamily="18" charset="0"/>
              </a:rPr>
              <a:t>possible.</a:t>
            </a:r>
            <a:endParaRPr lang="ru-RU" sz="3000" dirty="0" smtClean="0">
              <a:latin typeface="Times New Roman" panose="02020603050405020304" pitchFamily="18" charset="0"/>
              <a:cs typeface="Times New Roman" panose="02020603050405020304" pitchFamily="18" charset="0"/>
            </a:endParaRPr>
          </a:p>
          <a:p>
            <a:pPr marL="45720" indent="0" algn="just">
              <a:buNone/>
            </a:pPr>
            <a:r>
              <a:rPr lang="en-US" sz="3000" dirty="0" smtClean="0">
                <a:latin typeface="Times New Roman" panose="02020603050405020304" pitchFamily="18" charset="0"/>
                <a:cs typeface="Times New Roman" panose="02020603050405020304" pitchFamily="18" charset="0"/>
              </a:rPr>
              <a:t>     It </a:t>
            </a:r>
            <a:r>
              <a:rPr lang="en-US" sz="3000" dirty="0">
                <a:latin typeface="Times New Roman" panose="02020603050405020304" pitchFamily="18" charset="0"/>
                <a:cs typeface="Times New Roman" panose="02020603050405020304" pitchFamily="18" charset="0"/>
              </a:rPr>
              <a:t>is also provided that, </a:t>
            </a:r>
            <a:r>
              <a:rPr lang="en-US" sz="3000" dirty="0" smtClean="0">
                <a:latin typeface="Times New Roman" panose="02020603050405020304" pitchFamily="18" charset="0"/>
                <a:cs typeface="Times New Roman" panose="02020603050405020304" pitchFamily="18" charset="0"/>
              </a:rPr>
              <a:t>w</a:t>
            </a:r>
            <a:r>
              <a:rPr lang="en-US" sz="3200" dirty="0" smtClean="0">
                <a:latin typeface="Times New Roman" panose="02020603050405020304" pitchFamily="18" charset="0"/>
                <a:cs typeface="Times New Roman" panose="02020603050405020304" pitchFamily="18" charset="0"/>
              </a:rPr>
              <a:t>hen necessary in the context of CNS, Contracting Party shall ensure that all reasonably practicable improvements are made as a matter of urgency to upgrade the safety of the nuclear installation. If such upgrading cannot be achieved, plans should be implemented to shut down the nuclear installation as soon as practically possible. </a:t>
            </a:r>
            <a:r>
              <a:rPr lang="en-US" sz="3000" dirty="0">
                <a:latin typeface="Times New Roman" panose="02020603050405020304" pitchFamily="18" charset="0"/>
                <a:cs typeface="Times New Roman" panose="02020603050405020304" pitchFamily="18" charset="0"/>
              </a:rPr>
              <a:t>(</a:t>
            </a:r>
            <a:r>
              <a:rPr lang="en-US" sz="3000" dirty="0" smtClean="0">
                <a:latin typeface="Times New Roman" panose="02020603050405020304" pitchFamily="18" charset="0"/>
                <a:cs typeface="Times New Roman" panose="02020603050405020304" pitchFamily="18" charset="0"/>
              </a:rPr>
              <a:t>Art. </a:t>
            </a:r>
            <a:r>
              <a:rPr lang="en-US" sz="3000" dirty="0">
                <a:latin typeface="Times New Roman" panose="02020603050405020304" pitchFamily="18" charset="0"/>
                <a:cs typeface="Times New Roman" panose="02020603050405020304" pitchFamily="18" charset="0"/>
              </a:rPr>
              <a:t>6</a:t>
            </a:r>
            <a:r>
              <a:rPr lang="en-US" sz="3000" dirty="0" smtClean="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359191794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67544" y="116633"/>
            <a:ext cx="7762056" cy="6192728"/>
          </a:xfrm>
        </p:spPr>
        <p:txBody>
          <a:bodyPr>
            <a:noAutofit/>
          </a:bodyPr>
          <a:lstStyle/>
          <a:p>
            <a:pPr marL="45720" indent="0" algn="just">
              <a:buNone/>
            </a:pPr>
            <a:r>
              <a:rPr lang="en-US" sz="2500" dirty="0">
                <a:latin typeface="Times New Roman" panose="02020603050405020304" pitchFamily="18" charset="0"/>
                <a:cs typeface="Times New Roman" panose="02020603050405020304" pitchFamily="18" charset="0"/>
              </a:rPr>
              <a:t>Each Contracting Party shall establish and maintain a legislative and regulatory framework to govern the safety of nuclear </a:t>
            </a:r>
            <a:r>
              <a:rPr lang="en-US" sz="2500" dirty="0" smtClean="0">
                <a:latin typeface="Times New Roman" panose="02020603050405020304" pitchFamily="18" charset="0"/>
                <a:cs typeface="Times New Roman" panose="02020603050405020304" pitchFamily="18" charset="0"/>
              </a:rPr>
              <a:t>installations (Art. 7). </a:t>
            </a:r>
            <a:endParaRPr lang="en-US" sz="2500" dirty="0">
              <a:latin typeface="Times New Roman" panose="02020603050405020304" pitchFamily="18" charset="0"/>
              <a:cs typeface="Times New Roman" panose="02020603050405020304" pitchFamily="18" charset="0"/>
            </a:endParaRPr>
          </a:p>
          <a:p>
            <a:pPr marL="45720" indent="0" algn="just">
              <a:buNone/>
            </a:pPr>
            <a:r>
              <a:rPr lang="en-US" sz="2500" dirty="0" smtClean="0">
                <a:latin typeface="Times New Roman" panose="02020603050405020304" pitchFamily="18" charset="0"/>
                <a:cs typeface="Times New Roman" panose="02020603050405020304" pitchFamily="18" charset="0"/>
              </a:rPr>
              <a:t>It shall </a:t>
            </a:r>
            <a:r>
              <a:rPr lang="en-US" sz="2500" dirty="0">
                <a:latin typeface="Times New Roman" panose="02020603050405020304" pitchFamily="18" charset="0"/>
                <a:cs typeface="Times New Roman" panose="02020603050405020304" pitchFamily="18" charset="0"/>
              </a:rPr>
              <a:t>provide for: </a:t>
            </a:r>
            <a:endParaRPr lang="en-US" sz="2500" dirty="0" smtClean="0">
              <a:latin typeface="Times New Roman" panose="02020603050405020304" pitchFamily="18" charset="0"/>
              <a:cs typeface="Times New Roman" panose="02020603050405020304" pitchFamily="18" charset="0"/>
            </a:endParaRPr>
          </a:p>
          <a:p>
            <a:pPr marL="560070" indent="-514350" algn="just">
              <a:buAutoNum type="arabicParenR"/>
            </a:pPr>
            <a:r>
              <a:rPr lang="en-US" sz="2500" dirty="0" smtClean="0">
                <a:latin typeface="Times New Roman" panose="02020603050405020304" pitchFamily="18" charset="0"/>
                <a:cs typeface="Times New Roman" panose="02020603050405020304" pitchFamily="18" charset="0"/>
              </a:rPr>
              <a:t>the </a:t>
            </a:r>
            <a:r>
              <a:rPr lang="en-US" sz="2500" dirty="0">
                <a:latin typeface="Times New Roman" panose="02020603050405020304" pitchFamily="18" charset="0"/>
                <a:cs typeface="Times New Roman" panose="02020603050405020304" pitchFamily="18" charset="0"/>
              </a:rPr>
              <a:t>establishment of applicable national safety requirements and regulations; </a:t>
            </a:r>
            <a:endParaRPr lang="en-US" sz="2500" dirty="0" smtClean="0">
              <a:latin typeface="Times New Roman" panose="02020603050405020304" pitchFamily="18" charset="0"/>
              <a:cs typeface="Times New Roman" panose="02020603050405020304" pitchFamily="18" charset="0"/>
            </a:endParaRPr>
          </a:p>
          <a:p>
            <a:pPr marL="560070" indent="-514350" algn="just">
              <a:buAutoNum type="arabicParenR"/>
            </a:pPr>
            <a:r>
              <a:rPr lang="en-US" sz="2500" dirty="0" smtClean="0">
                <a:latin typeface="Times New Roman" panose="02020603050405020304" pitchFamily="18" charset="0"/>
                <a:cs typeface="Times New Roman" panose="02020603050405020304" pitchFamily="18" charset="0"/>
              </a:rPr>
              <a:t>a </a:t>
            </a:r>
            <a:r>
              <a:rPr lang="en-US" sz="2500" dirty="0">
                <a:latin typeface="Times New Roman" panose="02020603050405020304" pitchFamily="18" charset="0"/>
                <a:cs typeface="Times New Roman" panose="02020603050405020304" pitchFamily="18" charset="0"/>
              </a:rPr>
              <a:t>system of licensing with regard to nuclear installations and the prohibition of the operation of a nuclear installation without a </a:t>
            </a:r>
            <a:r>
              <a:rPr lang="en-US" sz="2500" dirty="0" err="1">
                <a:latin typeface="Times New Roman" panose="02020603050405020304" pitchFamily="18" charset="0"/>
                <a:cs typeface="Times New Roman" panose="02020603050405020304" pitchFamily="18" charset="0"/>
              </a:rPr>
              <a:t>licence</a:t>
            </a:r>
            <a:r>
              <a:rPr lang="en-US" sz="2500" dirty="0">
                <a:latin typeface="Times New Roman" panose="02020603050405020304" pitchFamily="18" charset="0"/>
                <a:cs typeface="Times New Roman" panose="02020603050405020304" pitchFamily="18" charset="0"/>
              </a:rPr>
              <a:t>; </a:t>
            </a:r>
            <a:endParaRPr lang="en-US" sz="2500" dirty="0" smtClean="0">
              <a:latin typeface="Times New Roman" panose="02020603050405020304" pitchFamily="18" charset="0"/>
              <a:cs typeface="Times New Roman" panose="02020603050405020304" pitchFamily="18" charset="0"/>
            </a:endParaRPr>
          </a:p>
          <a:p>
            <a:pPr marL="560070" indent="-514350" algn="just">
              <a:buAutoNum type="arabicParenR"/>
            </a:pPr>
            <a:r>
              <a:rPr lang="en-US" sz="2500" dirty="0" smtClean="0">
                <a:latin typeface="Times New Roman" panose="02020603050405020304" pitchFamily="18" charset="0"/>
                <a:cs typeface="Times New Roman" panose="02020603050405020304" pitchFamily="18" charset="0"/>
              </a:rPr>
              <a:t>a </a:t>
            </a:r>
            <a:r>
              <a:rPr lang="en-US" sz="2500" dirty="0">
                <a:latin typeface="Times New Roman" panose="02020603050405020304" pitchFamily="18" charset="0"/>
                <a:cs typeface="Times New Roman" panose="02020603050405020304" pitchFamily="18" charset="0"/>
              </a:rPr>
              <a:t>system of regulatory inspection and assessment of nuclear installations to ascertain compliance with applicable regulations and the terms of </a:t>
            </a:r>
            <a:r>
              <a:rPr lang="en-US" sz="2500" dirty="0" err="1">
                <a:latin typeface="Times New Roman" panose="02020603050405020304" pitchFamily="18" charset="0"/>
                <a:cs typeface="Times New Roman" panose="02020603050405020304" pitchFamily="18" charset="0"/>
              </a:rPr>
              <a:t>licences</a:t>
            </a:r>
            <a:r>
              <a:rPr lang="en-US" sz="2500" dirty="0">
                <a:latin typeface="Times New Roman" panose="02020603050405020304" pitchFamily="18" charset="0"/>
                <a:cs typeface="Times New Roman" panose="02020603050405020304" pitchFamily="18" charset="0"/>
              </a:rPr>
              <a:t>; </a:t>
            </a:r>
            <a:endParaRPr lang="en-US" sz="2500" dirty="0" smtClean="0">
              <a:latin typeface="Times New Roman" panose="02020603050405020304" pitchFamily="18" charset="0"/>
              <a:cs typeface="Times New Roman" panose="02020603050405020304" pitchFamily="18" charset="0"/>
            </a:endParaRPr>
          </a:p>
          <a:p>
            <a:pPr marL="560070" indent="-514350" algn="just">
              <a:buAutoNum type="arabicParenR"/>
            </a:pPr>
            <a:r>
              <a:rPr lang="en-US" sz="2500" dirty="0" smtClean="0">
                <a:latin typeface="Times New Roman" panose="02020603050405020304" pitchFamily="18" charset="0"/>
                <a:cs typeface="Times New Roman" panose="02020603050405020304" pitchFamily="18" charset="0"/>
              </a:rPr>
              <a:t>the </a:t>
            </a:r>
            <a:r>
              <a:rPr lang="en-US" sz="2500" dirty="0">
                <a:latin typeface="Times New Roman" panose="02020603050405020304" pitchFamily="18" charset="0"/>
                <a:cs typeface="Times New Roman" panose="02020603050405020304" pitchFamily="18" charset="0"/>
              </a:rPr>
              <a:t>enforcement of applicable regulations and of the terms of </a:t>
            </a:r>
            <a:r>
              <a:rPr lang="en-US" sz="2500" dirty="0" err="1">
                <a:latin typeface="Times New Roman" panose="02020603050405020304" pitchFamily="18" charset="0"/>
                <a:cs typeface="Times New Roman" panose="02020603050405020304" pitchFamily="18" charset="0"/>
              </a:rPr>
              <a:t>licences</a:t>
            </a:r>
            <a:r>
              <a:rPr lang="en-US" sz="2500" dirty="0">
                <a:latin typeface="Times New Roman" panose="02020603050405020304" pitchFamily="18" charset="0"/>
                <a:cs typeface="Times New Roman" panose="02020603050405020304" pitchFamily="18" charset="0"/>
              </a:rPr>
              <a:t>, including suspension, modification or revocation. </a:t>
            </a:r>
            <a:endParaRPr lang="ru-RU" sz="25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21369648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914400" y="332657"/>
            <a:ext cx="7315200" cy="5976704"/>
          </a:xfrm>
        </p:spPr>
        <p:txBody>
          <a:bodyPr>
            <a:noAutofit/>
          </a:bodyPr>
          <a:lstStyle/>
          <a:p>
            <a:pPr marL="45720" indent="0" algn="just">
              <a:buNone/>
            </a:pPr>
            <a:r>
              <a:rPr lang="en-US" sz="3000" dirty="0" smtClean="0">
                <a:latin typeface="Times New Roman" panose="02020603050405020304" pitchFamily="18" charset="0"/>
                <a:cs typeface="Times New Roman" panose="02020603050405020304" pitchFamily="18" charset="0"/>
              </a:rPr>
              <a:t>     </a:t>
            </a:r>
            <a:r>
              <a:rPr lang="az-Latn-AZ" sz="3000" dirty="0" smtClean="0">
                <a:latin typeface="Times New Roman" panose="02020603050405020304" pitchFamily="18" charset="0"/>
                <a:cs typeface="Times New Roman" panose="02020603050405020304" pitchFamily="18" charset="0"/>
              </a:rPr>
              <a:t>To </a:t>
            </a:r>
            <a:r>
              <a:rPr lang="az-Latn-AZ" sz="3000" dirty="0">
                <a:latin typeface="Times New Roman" panose="02020603050405020304" pitchFamily="18" charset="0"/>
                <a:cs typeface="Times New Roman" panose="02020603050405020304" pitchFamily="18" charset="0"/>
              </a:rPr>
              <a:t>implement this framework</a:t>
            </a:r>
            <a:r>
              <a:rPr lang="az-Latn-AZ" sz="3000" dirty="0" smtClean="0">
                <a:latin typeface="Times New Roman" panose="02020603050405020304" pitchFamily="18" charset="0"/>
                <a:cs typeface="Times New Roman" panose="02020603050405020304" pitchFamily="18" charset="0"/>
              </a:rPr>
              <a:t>,</a:t>
            </a:r>
            <a:r>
              <a:rPr lang="en-US" sz="3000" dirty="0">
                <a:latin typeface="Times New Roman" panose="02020603050405020304" pitchFamily="18" charset="0"/>
                <a:cs typeface="Times New Roman" panose="02020603050405020304" pitchFamily="18" charset="0"/>
              </a:rPr>
              <a:t> </a:t>
            </a:r>
            <a:r>
              <a:rPr lang="en-US" sz="3000" dirty="0" smtClean="0">
                <a:latin typeface="Times New Roman" panose="02020603050405020304" pitchFamily="18" charset="0"/>
                <a:cs typeface="Times New Roman" panose="02020603050405020304" pitchFamily="18" charset="0"/>
              </a:rPr>
              <a:t>each </a:t>
            </a:r>
            <a:r>
              <a:rPr lang="en-US" sz="3000" dirty="0">
                <a:latin typeface="Times New Roman" panose="02020603050405020304" pitchFamily="18" charset="0"/>
                <a:cs typeface="Times New Roman" panose="02020603050405020304" pitchFamily="18" charset="0"/>
              </a:rPr>
              <a:t>Contracting Party shall establish or designate a regulatory body </a:t>
            </a:r>
            <a:r>
              <a:rPr lang="en-US" sz="3000" dirty="0" smtClean="0">
                <a:latin typeface="Times New Roman" panose="02020603050405020304" pitchFamily="18" charset="0"/>
                <a:cs typeface="Times New Roman" panose="02020603050405020304" pitchFamily="18" charset="0"/>
              </a:rPr>
              <a:t>and </a:t>
            </a:r>
            <a:r>
              <a:rPr lang="en-US" sz="3000" dirty="0">
                <a:latin typeface="Times New Roman" panose="02020603050405020304" pitchFamily="18" charset="0"/>
                <a:cs typeface="Times New Roman" panose="02020603050405020304" pitchFamily="18" charset="0"/>
              </a:rPr>
              <a:t>provided with adequate authority, competence and financial and human resources to fulfil its assigned </a:t>
            </a:r>
            <a:r>
              <a:rPr lang="en-US" sz="3000" dirty="0" smtClean="0">
                <a:latin typeface="Times New Roman" panose="02020603050405020304" pitchFamily="18" charset="0"/>
                <a:cs typeface="Times New Roman" panose="02020603050405020304" pitchFamily="18" charset="0"/>
              </a:rPr>
              <a:t>responsibilities</a:t>
            </a:r>
            <a:r>
              <a:rPr lang="en-US" sz="3000" dirty="0">
                <a:latin typeface="Times New Roman" panose="02020603050405020304" pitchFamily="18" charset="0"/>
                <a:cs typeface="Times New Roman" panose="02020603050405020304" pitchFamily="18" charset="0"/>
              </a:rPr>
              <a:t> </a:t>
            </a:r>
            <a:r>
              <a:rPr lang="en-US" sz="3000" dirty="0" smtClean="0">
                <a:latin typeface="Times New Roman" panose="02020603050405020304" pitchFamily="18" charset="0"/>
                <a:cs typeface="Times New Roman" panose="02020603050405020304" pitchFamily="18" charset="0"/>
              </a:rPr>
              <a:t>(Art</a:t>
            </a:r>
            <a:r>
              <a:rPr lang="az-Latn-AZ" sz="3000" dirty="0">
                <a:latin typeface="Times New Roman" panose="02020603050405020304" pitchFamily="18" charset="0"/>
                <a:cs typeface="Times New Roman" panose="02020603050405020304" pitchFamily="18" charset="0"/>
              </a:rPr>
              <a:t>.</a:t>
            </a:r>
            <a:r>
              <a:rPr lang="en-US" sz="3000" dirty="0" smtClean="0">
                <a:latin typeface="Times New Roman" panose="02020603050405020304" pitchFamily="18" charset="0"/>
                <a:cs typeface="Times New Roman" panose="02020603050405020304" pitchFamily="18" charset="0"/>
              </a:rPr>
              <a:t> 8).</a:t>
            </a:r>
            <a:endParaRPr lang="en-US" sz="3000" dirty="0">
              <a:latin typeface="Times New Roman" panose="02020603050405020304" pitchFamily="18" charset="0"/>
              <a:cs typeface="Times New Roman" panose="02020603050405020304" pitchFamily="18" charset="0"/>
            </a:endParaRPr>
          </a:p>
          <a:p>
            <a:pPr marL="45720" indent="0" algn="just">
              <a:buNone/>
            </a:pPr>
            <a:r>
              <a:rPr lang="en-US" sz="3000" dirty="0" smtClean="0">
                <a:latin typeface="Times New Roman" panose="02020603050405020304" pitchFamily="18" charset="0"/>
                <a:cs typeface="Times New Roman" panose="02020603050405020304" pitchFamily="18" charset="0"/>
              </a:rPr>
              <a:t>     Another </a:t>
            </a:r>
            <a:r>
              <a:rPr lang="en-US" sz="3000" dirty="0">
                <a:latin typeface="Times New Roman" panose="02020603050405020304" pitchFamily="18" charset="0"/>
                <a:cs typeface="Times New Roman" panose="02020603050405020304" pitchFamily="18" charset="0"/>
              </a:rPr>
              <a:t>condition for the use of the legislative and regulatory framework to </a:t>
            </a:r>
            <a:r>
              <a:rPr lang="en-US" sz="3000" dirty="0" smtClean="0">
                <a:latin typeface="Times New Roman" panose="02020603050405020304" pitchFamily="18" charset="0"/>
                <a:cs typeface="Times New Roman" panose="02020603050405020304" pitchFamily="18" charset="0"/>
              </a:rPr>
              <a:t>ensure </a:t>
            </a:r>
            <a:r>
              <a:rPr lang="en-US" sz="3000" dirty="0">
                <a:latin typeface="Times New Roman" panose="02020603050405020304" pitchFamily="18" charset="0"/>
                <a:cs typeface="Times New Roman" panose="02020603050405020304" pitchFamily="18" charset="0"/>
              </a:rPr>
              <a:t>an effective separation between the functions of the regulatory body and those of any other body or organization concerned with the promotion or utilization of nuclear </a:t>
            </a:r>
            <a:r>
              <a:rPr lang="en-US" sz="3000" dirty="0" smtClean="0">
                <a:latin typeface="Times New Roman" panose="02020603050405020304" pitchFamily="18" charset="0"/>
                <a:cs typeface="Times New Roman" panose="02020603050405020304" pitchFamily="18" charset="0"/>
              </a:rPr>
              <a:t>energy </a:t>
            </a:r>
            <a:r>
              <a:rPr lang="en-US" sz="3000" dirty="0">
                <a:latin typeface="Times New Roman" panose="02020603050405020304" pitchFamily="18" charset="0"/>
                <a:cs typeface="Times New Roman" panose="02020603050405020304" pitchFamily="18" charset="0"/>
              </a:rPr>
              <a:t>(</a:t>
            </a:r>
            <a:r>
              <a:rPr lang="en-US" sz="3000" dirty="0" smtClean="0">
                <a:latin typeface="Times New Roman" panose="02020603050405020304" pitchFamily="18" charset="0"/>
                <a:cs typeface="Times New Roman" panose="02020603050405020304" pitchFamily="18" charset="0"/>
              </a:rPr>
              <a:t>Art</a:t>
            </a:r>
            <a:r>
              <a:rPr lang="az-Latn-AZ" sz="3000" dirty="0" smtClean="0">
                <a:latin typeface="Times New Roman" panose="02020603050405020304" pitchFamily="18" charset="0"/>
                <a:cs typeface="Times New Roman" panose="02020603050405020304" pitchFamily="18" charset="0"/>
              </a:rPr>
              <a:t>.</a:t>
            </a:r>
            <a:r>
              <a:rPr lang="en-US" sz="3000" dirty="0" smtClean="0">
                <a:latin typeface="Times New Roman" panose="02020603050405020304" pitchFamily="18" charset="0"/>
                <a:cs typeface="Times New Roman" panose="02020603050405020304" pitchFamily="18" charset="0"/>
              </a:rPr>
              <a:t> </a:t>
            </a:r>
            <a:r>
              <a:rPr lang="en-US" sz="3000" dirty="0">
                <a:latin typeface="Times New Roman" panose="02020603050405020304" pitchFamily="18" charset="0"/>
                <a:cs typeface="Times New Roman" panose="02020603050405020304" pitchFamily="18" charset="0"/>
              </a:rPr>
              <a:t>9).</a:t>
            </a:r>
          </a:p>
          <a:p>
            <a:pPr marL="45720" indent="0" algn="just">
              <a:buNone/>
            </a:pPr>
            <a:endParaRPr lang="ru-RU" sz="3000" dirty="0"/>
          </a:p>
        </p:txBody>
      </p:sp>
    </p:spTree>
    <p:extLst>
      <p:ext uri="{BB962C8B-B14F-4D97-AF65-F5344CB8AC3E}">
        <p14:creationId xmlns:p14="http://schemas.microsoft.com/office/powerpoint/2010/main" val="149674513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1"/>
          <p:cNvSpPr>
            <a:spLocks noGrp="1"/>
          </p:cNvSpPr>
          <p:nvPr>
            <p:ph idx="1"/>
          </p:nvPr>
        </p:nvSpPr>
        <p:spPr>
          <a:xfrm>
            <a:off x="395288" y="115888"/>
            <a:ext cx="7834312" cy="6192837"/>
          </a:xfrm>
        </p:spPr>
        <p:txBody>
          <a:bodyPr>
            <a:noAutofit/>
          </a:bodyPr>
          <a:lstStyle/>
          <a:p>
            <a:pPr marL="45720" indent="0" algn="just">
              <a:buNone/>
            </a:pPr>
            <a:r>
              <a:rPr lang="en-US" sz="2400" dirty="0">
                <a:latin typeface="Times New Roman" panose="02020603050405020304" pitchFamily="18" charset="0"/>
                <a:cs typeface="Times New Roman" panose="02020603050405020304" pitchFamily="18" charset="0"/>
              </a:rPr>
              <a:t>In addition, the provisions of the </a:t>
            </a:r>
            <a:r>
              <a:rPr lang="az-Latn-AZ" sz="2400" dirty="0" smtClean="0">
                <a:latin typeface="Times New Roman" panose="02020603050405020304" pitchFamily="18" charset="0"/>
                <a:cs typeface="Times New Roman" panose="02020603050405020304" pitchFamily="18" charset="0"/>
              </a:rPr>
              <a:t>CNS </a:t>
            </a:r>
            <a:r>
              <a:rPr lang="en-US" sz="2400" dirty="0" smtClean="0">
                <a:latin typeface="Times New Roman" panose="02020603050405020304" pitchFamily="18" charset="0"/>
                <a:cs typeface="Times New Roman" panose="02020603050405020304" pitchFamily="18" charset="0"/>
              </a:rPr>
              <a:t>provide </a:t>
            </a:r>
            <a:r>
              <a:rPr lang="en-US" sz="2400" dirty="0">
                <a:latin typeface="Times New Roman" panose="02020603050405020304" pitchFamily="18" charset="0"/>
                <a:cs typeface="Times New Roman" panose="02020603050405020304" pitchFamily="18" charset="0"/>
              </a:rPr>
              <a:t>for the adoption by the </a:t>
            </a:r>
            <a:r>
              <a:rPr lang="en-US" sz="2400" dirty="0" smtClean="0">
                <a:latin typeface="Times New Roman" panose="02020603050405020304" pitchFamily="18" charset="0"/>
                <a:cs typeface="Times New Roman" panose="02020603050405020304" pitchFamily="18" charset="0"/>
              </a:rPr>
              <a:t>Contracting Parties of </a:t>
            </a:r>
            <a:r>
              <a:rPr lang="en-US" sz="2400" dirty="0">
                <a:solidFill>
                  <a:schemeClr val="tx2"/>
                </a:solidFill>
                <a:latin typeface="Times New Roman" panose="02020603050405020304" pitchFamily="18" charset="0"/>
                <a:cs typeface="Times New Roman" panose="02020603050405020304" pitchFamily="18" charset="0"/>
              </a:rPr>
              <a:t>measures in the field of general security</a:t>
            </a:r>
            <a:r>
              <a:rPr lang="en-US" sz="2400" dirty="0">
                <a:latin typeface="Times New Roman" panose="02020603050405020304" pitchFamily="18" charset="0"/>
                <a:cs typeface="Times New Roman" panose="02020603050405020304" pitchFamily="18" charset="0"/>
              </a:rPr>
              <a:t>. In particular, </a:t>
            </a:r>
            <a:r>
              <a:rPr lang="en-US" sz="2400" dirty="0" smtClean="0">
                <a:latin typeface="Times New Roman" panose="02020603050405020304" pitchFamily="18" charset="0"/>
                <a:cs typeface="Times New Roman" panose="02020603050405020304" pitchFamily="18" charset="0"/>
              </a:rPr>
              <a:t>they should</a:t>
            </a:r>
            <a:r>
              <a:rPr lang="en-US" sz="2400" dirty="0">
                <a:latin typeface="Times New Roman" panose="02020603050405020304" pitchFamily="18" charset="0"/>
                <a:cs typeface="Times New Roman" panose="02020603050405020304" pitchFamily="18" charset="0"/>
              </a:rPr>
              <a:t>:</a:t>
            </a:r>
          </a:p>
          <a:p>
            <a:pPr marL="45720" indent="0" algn="just">
              <a:buNone/>
            </a:pPr>
            <a:r>
              <a:rPr lang="en-US" sz="2400" dirty="0">
                <a:latin typeface="Times New Roman" panose="02020603050405020304" pitchFamily="18" charset="0"/>
                <a:cs typeface="Times New Roman" panose="02020603050405020304" pitchFamily="18" charset="0"/>
              </a:rPr>
              <a:t>- ensure that all organizations whose activities are related to nuclear installations give priority to nuclear safety in their policies (Art. 10);</a:t>
            </a:r>
          </a:p>
          <a:p>
            <a:pPr marL="45720" indent="0" algn="just">
              <a:buNone/>
            </a:pPr>
            <a:r>
              <a:rPr lang="en-US" sz="2400" dirty="0">
                <a:latin typeface="Times New Roman" panose="02020603050405020304" pitchFamily="18" charset="0"/>
                <a:cs typeface="Times New Roman" panose="02020603050405020304" pitchFamily="18" charset="0"/>
              </a:rPr>
              <a:t>- ensure the sufficiency of the financial and human resources necessary to maintain the safety of each nuclear installation throughout its entire life cycle (</a:t>
            </a:r>
            <a:r>
              <a:rPr lang="en-US" sz="2400" dirty="0" smtClean="0">
                <a:latin typeface="Times New Roman" panose="02020603050405020304" pitchFamily="18" charset="0"/>
                <a:cs typeface="Times New Roman" panose="02020603050405020304" pitchFamily="18" charset="0"/>
              </a:rPr>
              <a:t>Art. </a:t>
            </a:r>
            <a:r>
              <a:rPr lang="en-US" sz="2400" dirty="0">
                <a:latin typeface="Times New Roman" panose="02020603050405020304" pitchFamily="18" charset="0"/>
                <a:cs typeface="Times New Roman" panose="02020603050405020304" pitchFamily="18" charset="0"/>
              </a:rPr>
              <a:t>11);</a:t>
            </a:r>
          </a:p>
          <a:p>
            <a:pPr marL="45720" indent="0" algn="just">
              <a:buNone/>
            </a:pPr>
            <a:r>
              <a:rPr lang="en-US" sz="2400" dirty="0">
                <a:latin typeface="Times New Roman" panose="02020603050405020304" pitchFamily="18" charset="0"/>
                <a:cs typeface="Times New Roman" panose="02020603050405020304" pitchFamily="18" charset="0"/>
              </a:rPr>
              <a:t>- take into account the possibilities and limitations of human activity throughout the entire life cycle of the installation </a:t>
            </a:r>
            <a:r>
              <a:rPr lang="en-US" sz="2400" dirty="0" smtClean="0">
                <a:latin typeface="Times New Roman" panose="02020603050405020304" pitchFamily="18" charset="0"/>
                <a:cs typeface="Times New Roman" panose="02020603050405020304" pitchFamily="18" charset="0"/>
              </a:rPr>
              <a:t>    (</a:t>
            </a:r>
            <a:r>
              <a:rPr lang="en-US" sz="2400" dirty="0">
                <a:latin typeface="Times New Roman" panose="02020603050405020304" pitchFamily="18" charset="0"/>
                <a:cs typeface="Times New Roman" panose="02020603050405020304" pitchFamily="18" charset="0"/>
              </a:rPr>
              <a:t>Art. 12);</a:t>
            </a:r>
          </a:p>
          <a:p>
            <a:pPr marL="45720" indent="0" algn="just">
              <a:buNone/>
            </a:pPr>
            <a:r>
              <a:rPr lang="en-US" sz="2400" dirty="0">
                <a:latin typeface="Times New Roman" panose="02020603050405020304" pitchFamily="18" charset="0"/>
                <a:cs typeface="Times New Roman" panose="02020603050405020304" pitchFamily="18" charset="0"/>
              </a:rPr>
              <a:t>- develop and implement quality assurance programs for requirements for all activities important to nuclear safety </a:t>
            </a:r>
            <a:r>
              <a:rPr lang="en-US" sz="2400" dirty="0" smtClean="0">
                <a:latin typeface="Times New Roman" panose="02020603050405020304" pitchFamily="18" charset="0"/>
                <a:cs typeface="Times New Roman" panose="02020603050405020304" pitchFamily="18" charset="0"/>
              </a:rPr>
              <a:t> (Art. </a:t>
            </a:r>
            <a:r>
              <a:rPr lang="en-US" sz="2400" dirty="0">
                <a:latin typeface="Times New Roman" panose="02020603050405020304" pitchFamily="18" charset="0"/>
                <a:cs typeface="Times New Roman" panose="02020603050405020304" pitchFamily="18" charset="0"/>
              </a:rPr>
              <a:t>13),</a:t>
            </a:r>
          </a:p>
          <a:p>
            <a:pPr marL="45720" indent="0" algn="just">
              <a:buNone/>
            </a:pPr>
            <a:r>
              <a:rPr lang="en-US" sz="2400" dirty="0">
                <a:latin typeface="Times New Roman" panose="02020603050405020304" pitchFamily="18" charset="0"/>
                <a:cs typeface="Times New Roman" panose="02020603050405020304" pitchFamily="18" charset="0"/>
              </a:rPr>
              <a:t>- and also take measures to ensure the protection of personnel and the population from radiation (</a:t>
            </a:r>
            <a:r>
              <a:rPr lang="en-US" sz="2400" dirty="0" smtClean="0">
                <a:latin typeface="Times New Roman" panose="02020603050405020304" pitchFamily="18" charset="0"/>
                <a:cs typeface="Times New Roman" panose="02020603050405020304" pitchFamily="18" charset="0"/>
              </a:rPr>
              <a:t>Art. </a:t>
            </a:r>
            <a:r>
              <a:rPr lang="en-US" sz="2400" dirty="0">
                <a:latin typeface="Times New Roman" panose="02020603050405020304" pitchFamily="18" charset="0"/>
                <a:cs typeface="Times New Roman" panose="02020603050405020304" pitchFamily="18" charset="0"/>
              </a:rPr>
              <a:t>15).</a:t>
            </a:r>
            <a:endParaRPr lang="ru-RU"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56994458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914400" y="404665"/>
            <a:ext cx="7315200" cy="5904696"/>
          </a:xfrm>
        </p:spPr>
        <p:txBody>
          <a:bodyPr>
            <a:noAutofit/>
          </a:bodyPr>
          <a:lstStyle/>
          <a:p>
            <a:pPr marL="45720" indent="0" algn="just">
              <a:buNone/>
            </a:pPr>
            <a:r>
              <a:rPr lang="en-US" sz="2400" dirty="0">
                <a:latin typeface="Times New Roman" panose="02020603050405020304" pitchFamily="18" charset="0"/>
                <a:cs typeface="Times New Roman" panose="02020603050405020304" pitchFamily="18" charset="0"/>
              </a:rPr>
              <a:t>In turn, </a:t>
            </a:r>
            <a:r>
              <a:rPr lang="en-US" sz="2400" dirty="0" smtClean="0">
                <a:latin typeface="Times New Roman" panose="02020603050405020304" pitchFamily="18" charset="0"/>
                <a:cs typeface="Times New Roman" panose="02020603050405020304" pitchFamily="18" charset="0"/>
              </a:rPr>
              <a:t>such measures as</a:t>
            </a:r>
            <a:endParaRPr lang="en-US" sz="2400" dirty="0">
              <a:latin typeface="Times New Roman" panose="02020603050405020304" pitchFamily="18" charset="0"/>
              <a:cs typeface="Times New Roman" panose="02020603050405020304" pitchFamily="18" charset="0"/>
            </a:endParaRPr>
          </a:p>
          <a:p>
            <a:pPr marL="45720" indent="0" algn="just">
              <a:buNone/>
            </a:pPr>
            <a:r>
              <a:rPr lang="en-US" sz="2400" dirty="0">
                <a:latin typeface="Times New Roman" panose="02020603050405020304" pitchFamily="18" charset="0"/>
                <a:cs typeface="Times New Roman" panose="02020603050405020304" pitchFamily="18" charset="0"/>
              </a:rPr>
              <a:t>• continuous comprehensive and systematic safety audits, including prior to the construction and commissioning of a nuclear installation;</a:t>
            </a:r>
          </a:p>
          <a:p>
            <a:pPr marL="45720" indent="0" algn="just">
              <a:buNone/>
            </a:pPr>
            <a:r>
              <a:rPr lang="en-US" sz="2400" dirty="0">
                <a:latin typeface="Times New Roman" panose="02020603050405020304" pitchFamily="18" charset="0"/>
                <a:cs typeface="Times New Roman" panose="02020603050405020304" pitchFamily="18" charset="0"/>
              </a:rPr>
              <a:t>• these assessments are regularly updated “in the light of operating experience and important new safety information”;</a:t>
            </a:r>
          </a:p>
          <a:p>
            <a:pPr marL="45720" indent="0" algn="just">
              <a:buNone/>
            </a:pPr>
            <a:r>
              <a:rPr lang="en-US" sz="2400" dirty="0">
                <a:latin typeface="Times New Roman" panose="02020603050405020304" pitchFamily="18" charset="0"/>
                <a:cs typeface="Times New Roman" panose="02020603050405020304" pitchFamily="18" charset="0"/>
              </a:rPr>
              <a:t>• verification of a nuclear installation by means of analysis, observation, testing and inspection to ensure compliance with the technical condition of the installation to the design,</a:t>
            </a:r>
          </a:p>
          <a:p>
            <a:pPr marL="45720" indent="0" algn="just">
              <a:buNone/>
            </a:pPr>
            <a:r>
              <a:rPr lang="en-US" sz="2400" dirty="0">
                <a:latin typeface="Times New Roman" panose="02020603050405020304" pitchFamily="18" charset="0"/>
                <a:cs typeface="Times New Roman" panose="02020603050405020304" pitchFamily="18" charset="0"/>
              </a:rPr>
              <a:t>• national requirements for safety and operating </a:t>
            </a:r>
            <a:r>
              <a:rPr lang="en-US" sz="2400" dirty="0" smtClean="0">
                <a:latin typeface="Times New Roman" panose="02020603050405020304" pitchFamily="18" charset="0"/>
                <a:cs typeface="Times New Roman" panose="02020603050405020304" pitchFamily="18" charset="0"/>
              </a:rPr>
              <a:t>conditions,</a:t>
            </a:r>
            <a:endParaRPr lang="en-US" sz="2400" dirty="0">
              <a:latin typeface="Times New Roman" panose="02020603050405020304" pitchFamily="18" charset="0"/>
              <a:cs typeface="Times New Roman" panose="02020603050405020304" pitchFamily="18" charset="0"/>
            </a:endParaRPr>
          </a:p>
          <a:p>
            <a:pPr marL="45720" indent="0" algn="just">
              <a:buNone/>
            </a:pPr>
            <a:r>
              <a:rPr lang="en-US" sz="2400" dirty="0">
                <a:latin typeface="Times New Roman" panose="02020603050405020304" pitchFamily="18" charset="0"/>
                <a:cs typeface="Times New Roman" panose="02020603050405020304" pitchFamily="18" charset="0"/>
              </a:rPr>
              <a:t>a</a:t>
            </a:r>
            <a:r>
              <a:rPr lang="en-US" sz="2400" dirty="0" smtClean="0">
                <a:latin typeface="Times New Roman" panose="02020603050405020304" pitchFamily="18" charset="0"/>
                <a:cs typeface="Times New Roman" panose="02020603050405020304" pitchFamily="18" charset="0"/>
              </a:rPr>
              <a:t>re necessary </a:t>
            </a:r>
            <a:r>
              <a:rPr lang="en-US" sz="2400" dirty="0">
                <a:latin typeface="Times New Roman" panose="02020603050405020304" pitchFamily="18" charset="0"/>
                <a:cs typeface="Times New Roman" panose="02020603050405020304" pitchFamily="18" charset="0"/>
              </a:rPr>
              <a:t>for the assessment and verification of safety (</a:t>
            </a:r>
            <a:r>
              <a:rPr lang="en-US" sz="2400" dirty="0" smtClean="0">
                <a:latin typeface="Times New Roman" panose="02020603050405020304" pitchFamily="18" charset="0"/>
                <a:cs typeface="Times New Roman" panose="02020603050405020304" pitchFamily="18" charset="0"/>
              </a:rPr>
              <a:t>Art. </a:t>
            </a:r>
            <a:r>
              <a:rPr lang="en-US" sz="2400" dirty="0">
                <a:latin typeface="Times New Roman" panose="02020603050405020304" pitchFamily="18" charset="0"/>
                <a:cs typeface="Times New Roman" panose="02020603050405020304" pitchFamily="18" charset="0"/>
              </a:rPr>
              <a:t>14).</a:t>
            </a:r>
            <a:endParaRPr lang="ru-RU"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72270630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914400" y="1268761"/>
            <a:ext cx="7315200" cy="5040600"/>
          </a:xfrm>
        </p:spPr>
        <p:txBody>
          <a:bodyPr>
            <a:normAutofit/>
          </a:bodyPr>
          <a:lstStyle/>
          <a:p>
            <a:pPr marL="45720" indent="0" algn="just">
              <a:buNone/>
            </a:pPr>
            <a:r>
              <a:rPr lang="en-US" sz="3000" dirty="0">
                <a:latin typeface="Times New Roman" panose="02020603050405020304" pitchFamily="18" charset="0"/>
                <a:cs typeface="Times New Roman" panose="02020603050405020304" pitchFamily="18" charset="0"/>
              </a:rPr>
              <a:t>An integral part of the overall safety that must be ensured by the Contracting Parties is </a:t>
            </a:r>
            <a:r>
              <a:rPr lang="en-US" sz="3000" dirty="0">
                <a:solidFill>
                  <a:schemeClr val="tx2"/>
                </a:solidFill>
                <a:latin typeface="Times New Roman" panose="02020603050405020304" pitchFamily="18" charset="0"/>
                <a:cs typeface="Times New Roman" panose="02020603050405020304" pitchFamily="18" charset="0"/>
              </a:rPr>
              <a:t>emergency preparedness</a:t>
            </a:r>
            <a:r>
              <a:rPr lang="en-US" sz="3000" dirty="0">
                <a:latin typeface="Times New Roman" panose="02020603050405020304" pitchFamily="18" charset="0"/>
                <a:cs typeface="Times New Roman" panose="02020603050405020304" pitchFamily="18" charset="0"/>
              </a:rPr>
              <a:t>. The </a:t>
            </a:r>
            <a:r>
              <a:rPr lang="en-US" sz="3000" dirty="0" smtClean="0">
                <a:latin typeface="Times New Roman" panose="02020603050405020304" pitchFamily="18" charset="0"/>
                <a:cs typeface="Times New Roman" panose="02020603050405020304" pitchFamily="18" charset="0"/>
              </a:rPr>
              <a:t>CNS obliges </a:t>
            </a:r>
            <a:r>
              <a:rPr lang="en-US" sz="3000" dirty="0">
                <a:latin typeface="Times New Roman" panose="02020603050405020304" pitchFamily="18" charset="0"/>
                <a:cs typeface="Times New Roman" panose="02020603050405020304" pitchFamily="18" charset="0"/>
              </a:rPr>
              <a:t>the states on whose territory nuclear installations are located to have emergency preparedness plans and to provide their own populations and the competent authorities of neighboring states located near installations with the necessary information for emergency planning (</a:t>
            </a:r>
            <a:r>
              <a:rPr lang="en-US" sz="3000" dirty="0" smtClean="0">
                <a:latin typeface="Times New Roman" panose="02020603050405020304" pitchFamily="18" charset="0"/>
                <a:cs typeface="Times New Roman" panose="02020603050405020304" pitchFamily="18" charset="0"/>
              </a:rPr>
              <a:t>Art. </a:t>
            </a:r>
            <a:r>
              <a:rPr lang="en-US" sz="3000" dirty="0">
                <a:latin typeface="Times New Roman" panose="02020603050405020304" pitchFamily="18" charset="0"/>
                <a:cs typeface="Times New Roman" panose="02020603050405020304" pitchFamily="18" charset="0"/>
              </a:rPr>
              <a:t>16).</a:t>
            </a:r>
            <a:endParaRPr lang="ru-RU" sz="3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20833210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899592" y="1858576"/>
            <a:ext cx="7315200" cy="4968592"/>
          </a:xfrm>
        </p:spPr>
        <p:txBody>
          <a:bodyPr>
            <a:normAutofit/>
          </a:bodyPr>
          <a:lstStyle/>
          <a:p>
            <a:pPr marL="45720" indent="0" algn="just">
              <a:buNone/>
            </a:pPr>
            <a:r>
              <a:rPr lang="en-US" sz="3000" dirty="0">
                <a:latin typeface="Times New Roman" panose="02020603050405020304" pitchFamily="18" charset="0"/>
                <a:cs typeface="Times New Roman" panose="02020603050405020304" pitchFamily="18" charset="0"/>
              </a:rPr>
              <a:t>The next set of issues included in the </a:t>
            </a:r>
            <a:r>
              <a:rPr lang="en-US" sz="3000" dirty="0" smtClean="0">
                <a:latin typeface="Times New Roman" panose="02020603050405020304" pitchFamily="18" charset="0"/>
                <a:cs typeface="Times New Roman" panose="02020603050405020304" pitchFamily="18" charset="0"/>
              </a:rPr>
              <a:t>CNS contains </a:t>
            </a:r>
            <a:r>
              <a:rPr lang="en-US" sz="3000" dirty="0">
                <a:latin typeface="Times New Roman" panose="02020603050405020304" pitchFamily="18" charset="0"/>
                <a:cs typeface="Times New Roman" panose="02020603050405020304" pitchFamily="18" charset="0"/>
              </a:rPr>
              <a:t>a number of </a:t>
            </a:r>
            <a:r>
              <a:rPr lang="en-US" sz="3000" dirty="0">
                <a:solidFill>
                  <a:schemeClr val="tx2"/>
                </a:solidFill>
                <a:latin typeface="Times New Roman" panose="02020603050405020304" pitchFamily="18" charset="0"/>
                <a:cs typeface="Times New Roman" panose="02020603050405020304" pitchFamily="18" charset="0"/>
              </a:rPr>
              <a:t>environmental legal requirements</a:t>
            </a:r>
            <a:r>
              <a:rPr lang="en-US" sz="3000" dirty="0">
                <a:latin typeface="Times New Roman" panose="02020603050405020304" pitchFamily="18" charset="0"/>
                <a:cs typeface="Times New Roman" panose="02020603050405020304" pitchFamily="18" charset="0"/>
              </a:rPr>
              <a:t> directly related to the safety of facilities and affects such aspects as site selection, design, construction and operation.</a:t>
            </a:r>
            <a:endParaRPr lang="ru-RU" sz="3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49583721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323528" y="116633"/>
            <a:ext cx="7906072" cy="6192728"/>
          </a:xfrm>
        </p:spPr>
        <p:txBody>
          <a:bodyPr>
            <a:noAutofit/>
          </a:bodyPr>
          <a:lstStyle/>
          <a:p>
            <a:pPr marL="45720" indent="0" algn="just">
              <a:buNone/>
            </a:pPr>
            <a:r>
              <a:rPr lang="en-US" sz="2300" dirty="0">
                <a:latin typeface="Times New Roman" panose="02020603050405020304" pitchFamily="18" charset="0"/>
                <a:cs typeface="Times New Roman" panose="02020603050405020304" pitchFamily="18" charset="0"/>
              </a:rPr>
              <a:t>With regard to site selection for a nuclear installation, the </a:t>
            </a:r>
            <a:r>
              <a:rPr lang="en-US" sz="2300" dirty="0" smtClean="0">
                <a:latin typeface="Times New Roman" panose="02020603050405020304" pitchFamily="18" charset="0"/>
                <a:cs typeface="Times New Roman" panose="02020603050405020304" pitchFamily="18" charset="0"/>
              </a:rPr>
              <a:t>CNS provides </a:t>
            </a:r>
            <a:r>
              <a:rPr lang="en-US" sz="2300" dirty="0">
                <a:latin typeface="Times New Roman" panose="02020603050405020304" pitchFamily="18" charset="0"/>
                <a:cs typeface="Times New Roman" panose="02020603050405020304" pitchFamily="18" charset="0"/>
              </a:rPr>
              <a:t>that each Contracting Party must </a:t>
            </a:r>
            <a:r>
              <a:rPr lang="en-US" sz="2300" dirty="0" smtClean="0">
                <a:latin typeface="Times New Roman" panose="02020603050405020304" pitchFamily="18" charset="0"/>
                <a:cs typeface="Times New Roman" panose="02020603050405020304" pitchFamily="18" charset="0"/>
              </a:rPr>
              <a:t>develop </a:t>
            </a:r>
            <a:r>
              <a:rPr lang="en-US" sz="2300" dirty="0">
                <a:latin typeface="Times New Roman" panose="02020603050405020304" pitchFamily="18" charset="0"/>
                <a:cs typeface="Times New Roman" panose="02020603050405020304" pitchFamily="18" charset="0"/>
              </a:rPr>
              <a:t>and implement </a:t>
            </a:r>
            <a:r>
              <a:rPr lang="en-US" sz="2300" dirty="0">
                <a:solidFill>
                  <a:schemeClr val="tx2"/>
                </a:solidFill>
                <a:latin typeface="Times New Roman" panose="02020603050405020304" pitchFamily="18" charset="0"/>
                <a:cs typeface="Times New Roman" panose="02020603050405020304" pitchFamily="18" charset="0"/>
              </a:rPr>
              <a:t>appropriate</a:t>
            </a:r>
            <a:r>
              <a:rPr lang="en-US" sz="2300" dirty="0">
                <a:latin typeface="Times New Roman" panose="02020603050405020304" pitchFamily="18" charset="0"/>
                <a:cs typeface="Times New Roman" panose="02020603050405020304" pitchFamily="18" charset="0"/>
              </a:rPr>
              <a:t> </a:t>
            </a:r>
            <a:r>
              <a:rPr lang="en-US" sz="2300" dirty="0">
                <a:solidFill>
                  <a:schemeClr val="tx2"/>
                </a:solidFill>
                <a:latin typeface="Times New Roman" panose="02020603050405020304" pitchFamily="18" charset="0"/>
                <a:cs typeface="Times New Roman" panose="02020603050405020304" pitchFamily="18" charset="0"/>
              </a:rPr>
              <a:t>procedures</a:t>
            </a:r>
            <a:r>
              <a:rPr lang="en-US" sz="2300" dirty="0">
                <a:latin typeface="Times New Roman" panose="02020603050405020304" pitchFamily="18" charset="0"/>
                <a:cs typeface="Times New Roman" panose="02020603050405020304" pitchFamily="18" charset="0"/>
              </a:rPr>
              <a:t>:</a:t>
            </a:r>
          </a:p>
          <a:p>
            <a:pPr marL="502920" indent="-457200" algn="just">
              <a:buAutoNum type="arabicParenR"/>
            </a:pPr>
            <a:r>
              <a:rPr lang="en-US" sz="2300" dirty="0" smtClean="0">
                <a:latin typeface="Times New Roman" panose="02020603050405020304" pitchFamily="18" charset="0"/>
                <a:cs typeface="Times New Roman" panose="02020603050405020304" pitchFamily="18" charset="0"/>
              </a:rPr>
              <a:t>for </a:t>
            </a:r>
            <a:r>
              <a:rPr lang="en-US" sz="2300" dirty="0">
                <a:latin typeface="Times New Roman" panose="02020603050405020304" pitchFamily="18" charset="0"/>
                <a:cs typeface="Times New Roman" panose="02020603050405020304" pitchFamily="18" charset="0"/>
              </a:rPr>
              <a:t>evaluating all relevant site-related factors likely to affect the safety of a nuclear installation for its projected lifetime; </a:t>
            </a:r>
            <a:endParaRPr lang="en-US" sz="2300" dirty="0" smtClean="0">
              <a:latin typeface="Times New Roman" panose="02020603050405020304" pitchFamily="18" charset="0"/>
              <a:cs typeface="Times New Roman" panose="02020603050405020304" pitchFamily="18" charset="0"/>
            </a:endParaRPr>
          </a:p>
          <a:p>
            <a:pPr marL="502920" indent="-457200" algn="just">
              <a:buAutoNum type="arabicParenR"/>
            </a:pPr>
            <a:r>
              <a:rPr lang="en-US" sz="2300" dirty="0" smtClean="0">
                <a:latin typeface="Times New Roman" panose="02020603050405020304" pitchFamily="18" charset="0"/>
                <a:cs typeface="Times New Roman" panose="02020603050405020304" pitchFamily="18" charset="0"/>
              </a:rPr>
              <a:t>for </a:t>
            </a:r>
            <a:r>
              <a:rPr lang="en-US" sz="2300" dirty="0">
                <a:latin typeface="Times New Roman" panose="02020603050405020304" pitchFamily="18" charset="0"/>
                <a:cs typeface="Times New Roman" panose="02020603050405020304" pitchFamily="18" charset="0"/>
              </a:rPr>
              <a:t>evaluating the likely safety impact of a proposed nuclear installation on individuals, society and the environment; </a:t>
            </a:r>
            <a:endParaRPr lang="en-US" sz="2300" dirty="0" smtClean="0">
              <a:latin typeface="Times New Roman" panose="02020603050405020304" pitchFamily="18" charset="0"/>
              <a:cs typeface="Times New Roman" panose="02020603050405020304" pitchFamily="18" charset="0"/>
            </a:endParaRPr>
          </a:p>
          <a:p>
            <a:pPr marL="502920" indent="-457200" algn="just">
              <a:buAutoNum type="arabicParenR"/>
            </a:pPr>
            <a:r>
              <a:rPr lang="en-US" sz="2300" dirty="0" smtClean="0">
                <a:latin typeface="Times New Roman" panose="02020603050405020304" pitchFamily="18" charset="0"/>
                <a:cs typeface="Times New Roman" panose="02020603050405020304" pitchFamily="18" charset="0"/>
              </a:rPr>
              <a:t>for </a:t>
            </a:r>
            <a:r>
              <a:rPr lang="en-US" sz="2300" dirty="0">
                <a:latin typeface="Times New Roman" panose="02020603050405020304" pitchFamily="18" charset="0"/>
                <a:cs typeface="Times New Roman" panose="02020603050405020304" pitchFamily="18" charset="0"/>
              </a:rPr>
              <a:t>re-evaluating as necessary all relevant factors referred to in </a:t>
            </a:r>
            <a:r>
              <a:rPr lang="en-US" sz="2300" dirty="0" smtClean="0">
                <a:latin typeface="Times New Roman" panose="02020603050405020304" pitchFamily="18" charset="0"/>
                <a:cs typeface="Times New Roman" panose="02020603050405020304" pitchFamily="18" charset="0"/>
              </a:rPr>
              <a:t>sub-paragraphs (</a:t>
            </a:r>
            <a:r>
              <a:rPr lang="en-US" sz="2300" dirty="0">
                <a:latin typeface="Times New Roman" panose="02020603050405020304" pitchFamily="18" charset="0"/>
                <a:cs typeface="Times New Roman" panose="02020603050405020304" pitchFamily="18" charset="0"/>
              </a:rPr>
              <a:t>1</a:t>
            </a:r>
            <a:r>
              <a:rPr lang="en-US" sz="2300" dirty="0" smtClean="0">
                <a:latin typeface="Times New Roman" panose="02020603050405020304" pitchFamily="18" charset="0"/>
                <a:cs typeface="Times New Roman" panose="02020603050405020304" pitchFamily="18" charset="0"/>
              </a:rPr>
              <a:t>) </a:t>
            </a:r>
            <a:r>
              <a:rPr lang="en-US" sz="2300" dirty="0">
                <a:latin typeface="Times New Roman" panose="02020603050405020304" pitchFamily="18" charset="0"/>
                <a:cs typeface="Times New Roman" panose="02020603050405020304" pitchFamily="18" charset="0"/>
              </a:rPr>
              <a:t>and </a:t>
            </a:r>
            <a:r>
              <a:rPr lang="en-US" sz="2300" dirty="0" smtClean="0">
                <a:latin typeface="Times New Roman" panose="02020603050405020304" pitchFamily="18" charset="0"/>
                <a:cs typeface="Times New Roman" panose="02020603050405020304" pitchFamily="18" charset="0"/>
              </a:rPr>
              <a:t>(</a:t>
            </a:r>
            <a:r>
              <a:rPr lang="en-US" sz="2300" dirty="0">
                <a:latin typeface="Times New Roman" panose="02020603050405020304" pitchFamily="18" charset="0"/>
                <a:cs typeface="Times New Roman" panose="02020603050405020304" pitchFamily="18" charset="0"/>
              </a:rPr>
              <a:t>2</a:t>
            </a:r>
            <a:r>
              <a:rPr lang="en-US" sz="2300" dirty="0" smtClean="0">
                <a:latin typeface="Times New Roman" panose="02020603050405020304" pitchFamily="18" charset="0"/>
                <a:cs typeface="Times New Roman" panose="02020603050405020304" pitchFamily="18" charset="0"/>
              </a:rPr>
              <a:t>) so </a:t>
            </a:r>
            <a:r>
              <a:rPr lang="en-US" sz="2300" dirty="0">
                <a:latin typeface="Times New Roman" panose="02020603050405020304" pitchFamily="18" charset="0"/>
                <a:cs typeface="Times New Roman" panose="02020603050405020304" pitchFamily="18" charset="0"/>
              </a:rPr>
              <a:t>as to ensure the continued safety acceptability of the nuclear installation; </a:t>
            </a:r>
            <a:endParaRPr lang="en-US" sz="2300" dirty="0" smtClean="0">
              <a:latin typeface="Times New Roman" panose="02020603050405020304" pitchFamily="18" charset="0"/>
              <a:cs typeface="Times New Roman" panose="02020603050405020304" pitchFamily="18" charset="0"/>
            </a:endParaRPr>
          </a:p>
          <a:p>
            <a:pPr marL="502920" indent="-457200" algn="just">
              <a:buAutoNum type="arabicParenR"/>
            </a:pPr>
            <a:r>
              <a:rPr lang="en-US" sz="2300" dirty="0" smtClean="0">
                <a:latin typeface="Times New Roman" panose="02020603050405020304" pitchFamily="18" charset="0"/>
                <a:cs typeface="Times New Roman" panose="02020603050405020304" pitchFamily="18" charset="0"/>
              </a:rPr>
              <a:t>for </a:t>
            </a:r>
            <a:r>
              <a:rPr lang="en-US" sz="2300" dirty="0">
                <a:latin typeface="Times New Roman" panose="02020603050405020304" pitchFamily="18" charset="0"/>
                <a:cs typeface="Times New Roman" panose="02020603050405020304" pitchFamily="18" charset="0"/>
              </a:rPr>
              <a:t>consulting Contracting Parties in the vicinity of a proposed nuclear installation, insofar as they are likely to be affected by that installation and, upon request providing the necessary information to such Contracting Parties, in order to enable them to evaluate and make their own assessment of the likely safety impact on their own territory of the nuclear installation. </a:t>
            </a:r>
            <a:endParaRPr lang="ru-RU" sz="23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36857779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914400" y="188641"/>
            <a:ext cx="7315200" cy="6120720"/>
          </a:xfrm>
        </p:spPr>
        <p:txBody>
          <a:bodyPr>
            <a:noAutofit/>
          </a:bodyPr>
          <a:lstStyle/>
          <a:p>
            <a:pPr marL="45720" indent="0" algn="just">
              <a:buNone/>
            </a:pPr>
            <a:r>
              <a:rPr lang="en-US" sz="2800" dirty="0">
                <a:latin typeface="Times New Roman" panose="02020603050405020304" pitchFamily="18" charset="0"/>
                <a:cs typeface="Times New Roman" panose="02020603050405020304" pitchFamily="18" charset="0"/>
              </a:rPr>
              <a:t>As can be seen from these provisions, the </a:t>
            </a:r>
            <a:r>
              <a:rPr lang="en-US" sz="2800" dirty="0" smtClean="0">
                <a:latin typeface="Times New Roman" panose="02020603050405020304" pitchFamily="18" charset="0"/>
                <a:cs typeface="Times New Roman" panose="02020603050405020304" pitchFamily="18" charset="0"/>
              </a:rPr>
              <a:t>CNS approves </a:t>
            </a:r>
            <a:r>
              <a:rPr lang="en-US" sz="2800" dirty="0">
                <a:latin typeface="Times New Roman" panose="02020603050405020304" pitchFamily="18" charset="0"/>
                <a:cs typeface="Times New Roman" panose="02020603050405020304" pitchFamily="18" charset="0"/>
              </a:rPr>
              <a:t>the application of an environmental impact </a:t>
            </a:r>
            <a:r>
              <a:rPr lang="en-US" sz="2800" dirty="0">
                <a:solidFill>
                  <a:schemeClr val="tx2"/>
                </a:solidFill>
                <a:latin typeface="Times New Roman" panose="02020603050405020304" pitchFamily="18" charset="0"/>
                <a:cs typeface="Times New Roman" panose="02020603050405020304" pitchFamily="18" charset="0"/>
              </a:rPr>
              <a:t>assessment procedure for planned nuclear installations</a:t>
            </a:r>
            <a:r>
              <a:rPr lang="en-US" sz="2800" dirty="0">
                <a:latin typeface="Times New Roman" panose="02020603050405020304" pitchFamily="18" charset="0"/>
                <a:cs typeface="Times New Roman" panose="02020603050405020304" pitchFamily="18" charset="0"/>
              </a:rPr>
              <a:t>. </a:t>
            </a:r>
            <a:endParaRPr lang="en-US" sz="2800" dirty="0" smtClean="0">
              <a:latin typeface="Times New Roman" panose="02020603050405020304" pitchFamily="18" charset="0"/>
              <a:cs typeface="Times New Roman" panose="02020603050405020304" pitchFamily="18" charset="0"/>
            </a:endParaRPr>
          </a:p>
          <a:p>
            <a:pPr marL="45720" indent="0" algn="just">
              <a:buNone/>
            </a:pPr>
            <a:r>
              <a:rPr lang="en-US" sz="2800" dirty="0" smtClean="0">
                <a:latin typeface="Times New Roman" panose="02020603050405020304" pitchFamily="18" charset="0"/>
                <a:cs typeface="Times New Roman" panose="02020603050405020304" pitchFamily="18" charset="0"/>
              </a:rPr>
              <a:t>In </a:t>
            </a:r>
            <a:r>
              <a:rPr lang="en-US" sz="2800" dirty="0">
                <a:latin typeface="Times New Roman" panose="02020603050405020304" pitchFamily="18" charset="0"/>
                <a:cs typeface="Times New Roman" panose="02020603050405020304" pitchFamily="18" charset="0"/>
              </a:rPr>
              <a:t>the case when a nuclear installation is supposed to be located near the border of another state, the </a:t>
            </a:r>
            <a:r>
              <a:rPr lang="en-US" sz="2800" dirty="0" smtClean="0">
                <a:latin typeface="Times New Roman" panose="02020603050405020304" pitchFamily="18" charset="0"/>
                <a:cs typeface="Times New Roman" panose="02020603050405020304" pitchFamily="18" charset="0"/>
              </a:rPr>
              <a:t>CNS prescribes </a:t>
            </a:r>
            <a:r>
              <a:rPr lang="en-US" sz="2800" dirty="0">
                <a:latin typeface="Times New Roman" panose="02020603050405020304" pitchFamily="18" charset="0"/>
                <a:cs typeface="Times New Roman" panose="02020603050405020304" pitchFamily="18" charset="0"/>
              </a:rPr>
              <a:t>that in such </a:t>
            </a:r>
            <a:r>
              <a:rPr lang="en-US" sz="2800" dirty="0" smtClean="0">
                <a:latin typeface="Times New Roman" panose="02020603050405020304" pitchFamily="18" charset="0"/>
                <a:cs typeface="Times New Roman" panose="02020603050405020304" pitchFamily="18" charset="0"/>
              </a:rPr>
              <a:t>situation </a:t>
            </a:r>
            <a:r>
              <a:rPr lang="en-US" sz="2800" dirty="0">
                <a:latin typeface="Times New Roman" panose="02020603050405020304" pitchFamily="18" charset="0"/>
                <a:cs typeface="Times New Roman" panose="02020603050405020304" pitchFamily="18" charset="0"/>
              </a:rPr>
              <a:t>it is not enough to apply only the procedure for assessing the impact on the environment. </a:t>
            </a:r>
            <a:endParaRPr lang="en-US" sz="2800" dirty="0" smtClean="0">
              <a:latin typeface="Times New Roman" panose="02020603050405020304" pitchFamily="18" charset="0"/>
              <a:cs typeface="Times New Roman" panose="02020603050405020304" pitchFamily="18" charset="0"/>
            </a:endParaRPr>
          </a:p>
          <a:p>
            <a:pPr marL="45720" indent="0" algn="just">
              <a:buNone/>
            </a:pPr>
            <a:r>
              <a:rPr lang="en-US" sz="2800" dirty="0" smtClean="0">
                <a:latin typeface="Times New Roman" panose="02020603050405020304" pitchFamily="18" charset="0"/>
                <a:cs typeface="Times New Roman" panose="02020603050405020304" pitchFamily="18" charset="0"/>
              </a:rPr>
              <a:t>In </a:t>
            </a:r>
            <a:r>
              <a:rPr lang="en-US" sz="2800" dirty="0">
                <a:latin typeface="Times New Roman" panose="02020603050405020304" pitchFamily="18" charset="0"/>
                <a:cs typeface="Times New Roman" panose="02020603050405020304" pitchFamily="18" charset="0"/>
              </a:rPr>
              <a:t>addition, consultations and the provision of the necessary information must also be ensured to address transboundary issues for the benefit of all stakeholders.</a:t>
            </a:r>
            <a:endParaRPr lang="ru-RU"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39144336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914400" y="476673"/>
            <a:ext cx="7315200" cy="5832688"/>
          </a:xfrm>
        </p:spPr>
        <p:txBody>
          <a:bodyPr>
            <a:noAutofit/>
          </a:bodyPr>
          <a:lstStyle/>
          <a:p>
            <a:pPr marL="45720" indent="0" algn="just">
              <a:buNone/>
            </a:pPr>
            <a:r>
              <a:rPr lang="en-US" sz="2800" dirty="0">
                <a:latin typeface="Times New Roman" panose="02020603050405020304" pitchFamily="18" charset="0"/>
                <a:cs typeface="Times New Roman" panose="02020603050405020304" pitchFamily="18" charset="0"/>
              </a:rPr>
              <a:t>However, </a:t>
            </a:r>
            <a:r>
              <a:rPr lang="en-US" sz="2800" dirty="0">
                <a:solidFill>
                  <a:schemeClr val="tx2"/>
                </a:solidFill>
                <a:latin typeface="Times New Roman" panose="02020603050405020304" pitchFamily="18" charset="0"/>
                <a:cs typeface="Times New Roman" panose="02020603050405020304" pitchFamily="18" charset="0"/>
              </a:rPr>
              <a:t>this article </a:t>
            </a:r>
            <a:r>
              <a:rPr lang="en-US" sz="2800" dirty="0" err="1" smtClean="0">
                <a:solidFill>
                  <a:schemeClr val="tx2"/>
                </a:solidFill>
                <a:latin typeface="Times New Roman" panose="02020603050405020304" pitchFamily="18" charset="0"/>
                <a:cs typeface="Times New Roman" panose="02020603050405020304" pitchFamily="18" charset="0"/>
              </a:rPr>
              <a:t>does`t</a:t>
            </a:r>
            <a:r>
              <a:rPr lang="en-US" sz="2800" dirty="0" smtClean="0">
                <a:solidFill>
                  <a:schemeClr val="tx2"/>
                </a:solidFill>
                <a:latin typeface="Times New Roman" panose="02020603050405020304" pitchFamily="18" charset="0"/>
                <a:cs typeface="Times New Roman" panose="02020603050405020304" pitchFamily="18" charset="0"/>
              </a:rPr>
              <a:t> </a:t>
            </a:r>
            <a:r>
              <a:rPr lang="en-US" sz="2800" dirty="0">
                <a:solidFill>
                  <a:schemeClr val="tx2"/>
                </a:solidFill>
                <a:latin typeface="Times New Roman" panose="02020603050405020304" pitchFamily="18" charset="0"/>
                <a:cs typeface="Times New Roman" panose="02020603050405020304" pitchFamily="18" charset="0"/>
              </a:rPr>
              <a:t>cover all possible situations</a:t>
            </a:r>
            <a:r>
              <a:rPr lang="en-US" sz="2800" dirty="0">
                <a:latin typeface="Times New Roman" panose="02020603050405020304" pitchFamily="18" charset="0"/>
                <a:cs typeface="Times New Roman" panose="02020603050405020304" pitchFamily="18" charset="0"/>
              </a:rPr>
              <a:t>. In particular,</a:t>
            </a:r>
          </a:p>
          <a:p>
            <a:pPr marL="45720" indent="0" algn="just">
              <a:buNone/>
            </a:pPr>
            <a:r>
              <a:rPr lang="en-US" sz="2800" dirty="0">
                <a:latin typeface="Times New Roman" panose="02020603050405020304" pitchFamily="18" charset="0"/>
                <a:cs typeface="Times New Roman" panose="02020603050405020304" pitchFamily="18" charset="0"/>
              </a:rPr>
              <a:t>1</a:t>
            </a:r>
            <a:r>
              <a:rPr lang="en-US" sz="2800" dirty="0" smtClean="0">
                <a:latin typeface="Times New Roman" panose="02020603050405020304" pitchFamily="18" charset="0"/>
                <a:cs typeface="Times New Roman" panose="02020603050405020304" pitchFamily="18" charset="0"/>
              </a:rPr>
              <a:t>. the </a:t>
            </a:r>
            <a:r>
              <a:rPr lang="en-US" sz="2800" dirty="0">
                <a:latin typeface="Times New Roman" panose="02020603050405020304" pitchFamily="18" charset="0"/>
                <a:cs typeface="Times New Roman" panose="02020603050405020304" pitchFamily="18" charset="0"/>
              </a:rPr>
              <a:t>issue of how to proceed in case a neighboring state objects to the location of the planned nuclear installation close to its borders has not been resolved,</a:t>
            </a:r>
          </a:p>
          <a:p>
            <a:pPr marL="45720" indent="0" algn="just">
              <a:buNone/>
            </a:pPr>
            <a:r>
              <a:rPr lang="en-US" sz="2800" dirty="0">
                <a:latin typeface="Times New Roman" panose="02020603050405020304" pitchFamily="18" charset="0"/>
                <a:cs typeface="Times New Roman" panose="02020603050405020304" pitchFamily="18" charset="0"/>
              </a:rPr>
              <a:t>2. what actions to take if consultations with this state do not lead to a resolution of this situation.</a:t>
            </a:r>
          </a:p>
          <a:p>
            <a:pPr marL="45720" indent="0" algn="just">
              <a:buNone/>
            </a:pPr>
            <a:r>
              <a:rPr lang="en-US" sz="2800" dirty="0" smtClean="0">
                <a:latin typeface="Times New Roman" panose="02020603050405020304" pitchFamily="18" charset="0"/>
                <a:cs typeface="Times New Roman" panose="02020603050405020304" pitchFamily="18" charset="0"/>
              </a:rPr>
              <a:t>In addition, the CNS </a:t>
            </a:r>
            <a:r>
              <a:rPr lang="en-US" sz="2800" dirty="0" err="1" smtClean="0">
                <a:latin typeface="Times New Roman" panose="02020603050405020304" pitchFamily="18" charset="0"/>
                <a:cs typeface="Times New Roman" panose="02020603050405020304" pitchFamily="18" charset="0"/>
              </a:rPr>
              <a:t>does`t</a:t>
            </a:r>
            <a:r>
              <a:rPr lang="en-US" sz="2800" dirty="0" smtClean="0">
                <a:latin typeface="Times New Roman" panose="02020603050405020304" pitchFamily="18" charset="0"/>
                <a:cs typeface="Times New Roman" panose="02020603050405020304" pitchFamily="18" charset="0"/>
              </a:rPr>
              <a:t> </a:t>
            </a:r>
            <a:r>
              <a:rPr lang="en-US" sz="2800" dirty="0">
                <a:latin typeface="Times New Roman" panose="02020603050405020304" pitchFamily="18" charset="0"/>
                <a:cs typeface="Times New Roman" panose="02020603050405020304" pitchFamily="18" charset="0"/>
              </a:rPr>
              <a:t>provide for an environmental impact assessment in a transboundary context, but is limited only by the framework of the state where the proposed nuclear installation is to be located.</a:t>
            </a:r>
            <a:endParaRPr lang="ru-RU"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38027446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043608" y="1412776"/>
            <a:ext cx="7315200" cy="5832688"/>
          </a:xfrm>
        </p:spPr>
        <p:txBody>
          <a:bodyPr>
            <a:normAutofit/>
          </a:bodyPr>
          <a:lstStyle/>
          <a:p>
            <a:pPr marL="45720" indent="0" algn="just">
              <a:buNone/>
            </a:pPr>
            <a:r>
              <a:rPr lang="en-US" sz="3000" dirty="0">
                <a:latin typeface="Times New Roman" panose="02020603050405020304" pitchFamily="18" charset="0"/>
                <a:cs typeface="Times New Roman" panose="02020603050405020304" pitchFamily="18" charset="0"/>
              </a:rPr>
              <a:t>A significant role in the development of the </a:t>
            </a:r>
            <a:r>
              <a:rPr lang="en-US" sz="3000" dirty="0">
                <a:solidFill>
                  <a:schemeClr val="tx2"/>
                </a:solidFill>
                <a:latin typeface="Times New Roman" panose="02020603050405020304" pitchFamily="18" charset="0"/>
                <a:cs typeface="Times New Roman" panose="02020603050405020304" pitchFamily="18" charset="0"/>
              </a:rPr>
              <a:t>Energy Charter Declaration on Principles Governing the Peaceful Uses of Nuclear Energy and the Safety of Nuclear Installations</a:t>
            </a:r>
            <a:r>
              <a:rPr lang="en-US" sz="3000" dirty="0">
                <a:latin typeface="Times New Roman" panose="02020603050405020304" pitchFamily="18" charset="0"/>
                <a:cs typeface="Times New Roman" panose="02020603050405020304" pitchFamily="18" charset="0"/>
              </a:rPr>
              <a:t>, and on cooperation in these areas, was played by the emergence of such a fundamental international document in the field of peaceful uses of nuclear energy as the </a:t>
            </a:r>
            <a:r>
              <a:rPr lang="en-US" sz="3000" dirty="0">
                <a:solidFill>
                  <a:schemeClr val="tx2"/>
                </a:solidFill>
                <a:latin typeface="Times New Roman" panose="02020603050405020304" pitchFamily="18" charset="0"/>
                <a:cs typeface="Times New Roman" panose="02020603050405020304" pitchFamily="18" charset="0"/>
              </a:rPr>
              <a:t>Convention on Nuclear Safety</a:t>
            </a:r>
            <a:r>
              <a:rPr lang="en-US" sz="3000" dirty="0">
                <a:latin typeface="Times New Roman" panose="02020603050405020304" pitchFamily="18" charset="0"/>
                <a:cs typeface="Times New Roman" panose="02020603050405020304" pitchFamily="18" charset="0"/>
              </a:rPr>
              <a:t>.</a:t>
            </a:r>
            <a:endParaRPr lang="ru-RU" sz="3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00379804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827584" y="908720"/>
            <a:ext cx="7315200" cy="4475631"/>
          </a:xfrm>
        </p:spPr>
        <p:txBody>
          <a:bodyPr>
            <a:noAutofit/>
          </a:bodyPr>
          <a:lstStyle/>
          <a:p>
            <a:pPr marL="45720" indent="0" algn="just">
              <a:buNone/>
            </a:pPr>
            <a:r>
              <a:rPr lang="en-US" sz="3000" dirty="0">
                <a:latin typeface="Times New Roman" panose="02020603050405020304" pitchFamily="18" charset="0"/>
                <a:cs typeface="Times New Roman" panose="02020603050405020304" pitchFamily="18" charset="0"/>
              </a:rPr>
              <a:t>Another environmentally important point is the obligation of the parties to the </a:t>
            </a:r>
            <a:r>
              <a:rPr lang="az-Latn-AZ" sz="3000" dirty="0" smtClean="0">
                <a:latin typeface="Times New Roman" panose="02020603050405020304" pitchFamily="18" charset="0"/>
                <a:cs typeface="Times New Roman" panose="02020603050405020304" pitchFamily="18" charset="0"/>
              </a:rPr>
              <a:t>CNS </a:t>
            </a:r>
            <a:r>
              <a:rPr lang="en-US" sz="3000" dirty="0" smtClean="0">
                <a:latin typeface="Times New Roman" panose="02020603050405020304" pitchFamily="18" charset="0"/>
                <a:cs typeface="Times New Roman" panose="02020603050405020304" pitchFamily="18" charset="0"/>
              </a:rPr>
              <a:t>at </a:t>
            </a:r>
            <a:r>
              <a:rPr lang="en-US" sz="3000" dirty="0">
                <a:latin typeface="Times New Roman" panose="02020603050405020304" pitchFamily="18" charset="0"/>
                <a:cs typeface="Times New Roman" panose="02020603050405020304" pitchFamily="18" charset="0"/>
              </a:rPr>
              <a:t>the design and construction stage of nuclear installations to take "</a:t>
            </a:r>
            <a:r>
              <a:rPr lang="en-US" sz="3000" dirty="0">
                <a:solidFill>
                  <a:schemeClr val="tx2"/>
                </a:solidFill>
                <a:latin typeface="Times New Roman" panose="02020603050405020304" pitchFamily="18" charset="0"/>
                <a:cs typeface="Times New Roman" panose="02020603050405020304" pitchFamily="18" charset="0"/>
              </a:rPr>
              <a:t>all appropriate measures</a:t>
            </a:r>
            <a:r>
              <a:rPr lang="en-US" sz="3000" dirty="0">
                <a:latin typeface="Times New Roman" panose="02020603050405020304" pitchFamily="18" charset="0"/>
                <a:cs typeface="Times New Roman" panose="02020603050405020304" pitchFamily="18" charset="0"/>
              </a:rPr>
              <a:t>" so that the design and construction of the installation provides for several reliable levels and methods of protection (defense in depth) from the release of radioactive materials in order to prevent accidents and mitigation of their consequences should they occur.</a:t>
            </a:r>
            <a:endParaRPr lang="ru-RU" sz="3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0167127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914400" y="1412776"/>
            <a:ext cx="7315200" cy="4896585"/>
          </a:xfrm>
        </p:spPr>
        <p:txBody>
          <a:bodyPr>
            <a:noAutofit/>
          </a:bodyPr>
          <a:lstStyle/>
          <a:p>
            <a:pPr marL="45720" indent="0" algn="just">
              <a:buNone/>
            </a:pPr>
            <a:r>
              <a:rPr lang="en-US" sz="3000" dirty="0">
                <a:latin typeface="Times New Roman" panose="02020603050405020304" pitchFamily="18" charset="0"/>
                <a:cs typeface="Times New Roman" panose="02020603050405020304" pitchFamily="18" charset="0"/>
              </a:rPr>
              <a:t>In the operation of nuclear installations, the parties must ensure that permits for the operation of nuclear facilities are issued only after a safety analysis and commissioning program, subject to compliance with the design and safety requirements, and the operation, maintenance, inspection and testing of the nuclear installation have been carried out in accordance with approved regulations.</a:t>
            </a:r>
            <a:endParaRPr lang="ru-RU" sz="3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71007206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827584" y="620688"/>
            <a:ext cx="7315200" cy="5256624"/>
          </a:xfrm>
        </p:spPr>
        <p:txBody>
          <a:bodyPr>
            <a:noAutofit/>
          </a:bodyPr>
          <a:lstStyle/>
          <a:p>
            <a:pPr marL="45720" indent="0" algn="just">
              <a:buNone/>
            </a:pPr>
            <a:r>
              <a:rPr lang="en-US" sz="3000" dirty="0">
                <a:latin typeface="Times New Roman" panose="02020603050405020304" pitchFamily="18" charset="0"/>
                <a:cs typeface="Times New Roman" panose="02020603050405020304" pitchFamily="18" charset="0"/>
              </a:rPr>
              <a:t>In addition, they undertake</a:t>
            </a:r>
          </a:p>
          <a:p>
            <a:pPr marL="45720" indent="0" algn="just">
              <a:buNone/>
            </a:pPr>
            <a:r>
              <a:rPr lang="en-US" sz="3000" dirty="0">
                <a:latin typeface="Times New Roman" panose="02020603050405020304" pitchFamily="18" charset="0"/>
                <a:cs typeface="Times New Roman" panose="02020603050405020304" pitchFamily="18" charset="0"/>
              </a:rPr>
              <a:t>1. to ensure that the necessary engineering and technical support is provided in all areas of importance to safety throughout the life of the installation;</a:t>
            </a:r>
          </a:p>
          <a:p>
            <a:pPr marL="45720" indent="0" algn="just">
              <a:buNone/>
            </a:pPr>
            <a:r>
              <a:rPr lang="en-US" sz="3000" dirty="0">
                <a:latin typeface="Times New Roman" panose="02020603050405020304" pitchFamily="18" charset="0"/>
                <a:cs typeface="Times New Roman" panose="02020603050405020304" pitchFamily="18" charset="0"/>
              </a:rPr>
              <a:t>2. timely notification of incidents significant from a security point of view;</a:t>
            </a:r>
          </a:p>
          <a:p>
            <a:pPr marL="45720" indent="0" algn="just">
              <a:buNone/>
            </a:pPr>
            <a:r>
              <a:rPr lang="en-US" sz="3000" dirty="0">
                <a:latin typeface="Times New Roman" panose="02020603050405020304" pitchFamily="18" charset="0"/>
                <a:cs typeface="Times New Roman" panose="02020603050405020304" pitchFamily="18" charset="0"/>
              </a:rPr>
              <a:t>3. cooperate with international bodies and other operating and regulatory bodies;</a:t>
            </a:r>
          </a:p>
          <a:p>
            <a:pPr marL="45720" indent="0" algn="just">
              <a:buNone/>
            </a:pPr>
            <a:r>
              <a:rPr lang="en-US" sz="3000" dirty="0">
                <a:latin typeface="Times New Roman" panose="02020603050405020304" pitchFamily="18" charset="0"/>
                <a:cs typeface="Times New Roman" panose="02020603050405020304" pitchFamily="18" charset="0"/>
              </a:rPr>
              <a:t>4. safe and limited production and storage of radioactive waste and spent fuel (Art. 19).</a:t>
            </a:r>
            <a:endParaRPr lang="ru-RU" sz="3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5123896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323528" y="116633"/>
            <a:ext cx="7906072" cy="6192728"/>
          </a:xfrm>
        </p:spPr>
        <p:txBody>
          <a:bodyPr>
            <a:noAutofit/>
          </a:bodyPr>
          <a:lstStyle/>
          <a:p>
            <a:pPr marL="45720" indent="0" algn="just">
              <a:buNone/>
            </a:pPr>
            <a:r>
              <a:rPr lang="en-US" sz="2400" dirty="0">
                <a:latin typeface="Times New Roman" panose="02020603050405020304" pitchFamily="18" charset="0"/>
                <a:cs typeface="Times New Roman" panose="02020603050405020304" pitchFamily="18" charset="0"/>
              </a:rPr>
              <a:t>The most important and innovative aspect of the </a:t>
            </a:r>
            <a:r>
              <a:rPr lang="en-US" sz="2400" dirty="0" smtClean="0">
                <a:latin typeface="Times New Roman" panose="02020603050405020304" pitchFamily="18" charset="0"/>
                <a:cs typeface="Times New Roman" panose="02020603050405020304" pitchFamily="18" charset="0"/>
              </a:rPr>
              <a:t>CNS is </a:t>
            </a:r>
            <a:r>
              <a:rPr lang="en-US" sz="2400" dirty="0">
                <a:latin typeface="Times New Roman" panose="02020603050405020304" pitchFamily="18" charset="0"/>
                <a:cs typeface="Times New Roman" panose="02020603050405020304" pitchFamily="18" charset="0"/>
              </a:rPr>
              <a:t>the so-called </a:t>
            </a:r>
            <a:r>
              <a:rPr lang="en-US" sz="2400" dirty="0">
                <a:solidFill>
                  <a:schemeClr val="tx2"/>
                </a:solidFill>
                <a:latin typeface="Times New Roman" panose="02020603050405020304" pitchFamily="18" charset="0"/>
                <a:cs typeface="Times New Roman" panose="02020603050405020304" pitchFamily="18" charset="0"/>
              </a:rPr>
              <a:t>“mutual control of the parties” </a:t>
            </a:r>
            <a:r>
              <a:rPr lang="en-US" sz="2400" dirty="0">
                <a:latin typeface="Times New Roman" panose="02020603050405020304" pitchFamily="18" charset="0"/>
                <a:cs typeface="Times New Roman" panose="02020603050405020304" pitchFamily="18" charset="0"/>
              </a:rPr>
              <a:t>process, which is carried out through “peer reviews” of national reports at Review Meetings by the Contracting Parties. A national report containing an account of the measures that each Party has taken to implement the obligations under the </a:t>
            </a:r>
            <a:r>
              <a:rPr lang="en-US" sz="2400" dirty="0" smtClean="0">
                <a:latin typeface="Times New Roman" panose="02020603050405020304" pitchFamily="18" charset="0"/>
                <a:cs typeface="Times New Roman" panose="02020603050405020304" pitchFamily="18" charset="0"/>
              </a:rPr>
              <a:t>CNS, </a:t>
            </a:r>
            <a:r>
              <a:rPr lang="en-US" sz="2400" dirty="0">
                <a:latin typeface="Times New Roman" panose="02020603050405020304" pitchFamily="18" charset="0"/>
                <a:cs typeface="Times New Roman" panose="02020603050405020304" pitchFamily="18" charset="0"/>
              </a:rPr>
              <a:t>in accordance with the provisions of </a:t>
            </a:r>
            <a:r>
              <a:rPr lang="en-US" sz="2400" dirty="0" smtClean="0">
                <a:latin typeface="Times New Roman" panose="02020603050405020304" pitchFamily="18" charset="0"/>
                <a:cs typeface="Times New Roman" panose="02020603050405020304" pitchFamily="18" charset="0"/>
              </a:rPr>
              <a:t>Art. </a:t>
            </a:r>
            <a:r>
              <a:rPr lang="en-US" sz="2400" dirty="0">
                <a:latin typeface="Times New Roman" panose="02020603050405020304" pitchFamily="18" charset="0"/>
                <a:cs typeface="Times New Roman" panose="02020603050405020304" pitchFamily="18" charset="0"/>
              </a:rPr>
              <a:t>5 of the </a:t>
            </a:r>
            <a:r>
              <a:rPr lang="en-US" sz="2400" dirty="0" smtClean="0">
                <a:latin typeface="Times New Roman" panose="02020603050405020304" pitchFamily="18" charset="0"/>
                <a:cs typeface="Times New Roman" panose="02020603050405020304" pitchFamily="18" charset="0"/>
              </a:rPr>
              <a:t>CNS, </a:t>
            </a:r>
            <a:r>
              <a:rPr lang="en-US" sz="2400" dirty="0">
                <a:latin typeface="Times New Roman" panose="02020603050405020304" pitchFamily="18" charset="0"/>
                <a:cs typeface="Times New Roman" panose="02020603050405020304" pitchFamily="18" charset="0"/>
              </a:rPr>
              <a:t>must be submitted to the Review Meeting in advance. This measure enables each Contracting Party "within reasonable limits" to discuss all submitted reports and receive appropriate explanations on them. The consideration of these documents at the Meetings held at intervals not exceeding </a:t>
            </a:r>
            <a:r>
              <a:rPr lang="en-US" sz="2400" dirty="0" smtClean="0">
                <a:latin typeface="Times New Roman" panose="02020603050405020304" pitchFamily="18" charset="0"/>
                <a:cs typeface="Times New Roman" panose="02020603050405020304" pitchFamily="18" charset="0"/>
              </a:rPr>
              <a:t>3 years </a:t>
            </a:r>
            <a:r>
              <a:rPr lang="en-US" sz="2400" dirty="0">
                <a:latin typeface="Times New Roman" panose="02020603050405020304" pitchFamily="18" charset="0"/>
                <a:cs typeface="Times New Roman" panose="02020603050405020304" pitchFamily="18" charset="0"/>
              </a:rPr>
              <a:t>and serviced by the IAEA, where all </a:t>
            </a:r>
            <a:r>
              <a:rPr lang="en-US" sz="2400" dirty="0" smtClean="0">
                <a:latin typeface="Times New Roman" panose="02020603050405020304" pitchFamily="18" charset="0"/>
                <a:cs typeface="Times New Roman" panose="02020603050405020304" pitchFamily="18" charset="0"/>
              </a:rPr>
              <a:t>Contracting Parties </a:t>
            </a:r>
            <a:r>
              <a:rPr lang="en-US" sz="2400" dirty="0">
                <a:latin typeface="Times New Roman" panose="02020603050405020304" pitchFamily="18" charset="0"/>
                <a:cs typeface="Times New Roman" panose="02020603050405020304" pitchFamily="18" charset="0"/>
              </a:rPr>
              <a:t>to the </a:t>
            </a:r>
            <a:r>
              <a:rPr lang="en-US" sz="2400" dirty="0" smtClean="0">
                <a:latin typeface="Times New Roman" panose="02020603050405020304" pitchFamily="18" charset="0"/>
                <a:cs typeface="Times New Roman" panose="02020603050405020304" pitchFamily="18" charset="0"/>
              </a:rPr>
              <a:t>CNS must </a:t>
            </a:r>
            <a:r>
              <a:rPr lang="en-US" sz="2400" dirty="0">
                <a:latin typeface="Times New Roman" panose="02020603050405020304" pitchFamily="18" charset="0"/>
                <a:cs typeface="Times New Roman" panose="02020603050405020304" pitchFamily="18" charset="0"/>
              </a:rPr>
              <a:t>be present, conclude with the adoption of an international report. These summary reports, which outline the conclusions reached during the meeting, are made available to the public.</a:t>
            </a:r>
            <a:endParaRPr lang="ru-RU"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6750308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914400" y="1124745"/>
            <a:ext cx="7315200" cy="5184616"/>
          </a:xfrm>
        </p:spPr>
        <p:txBody>
          <a:bodyPr>
            <a:noAutofit/>
          </a:bodyPr>
          <a:lstStyle/>
          <a:p>
            <a:pPr marL="45720" indent="0" algn="just">
              <a:buNone/>
            </a:pPr>
            <a:r>
              <a:rPr lang="en-US" sz="3000" dirty="0">
                <a:latin typeface="Times New Roman" panose="02020603050405020304" pitchFamily="18" charset="0"/>
                <a:cs typeface="Times New Roman" panose="02020603050405020304" pitchFamily="18" charset="0"/>
              </a:rPr>
              <a:t>The date of the first Meeting, as well as the rules of procedure and financial rules, guidelines for the preparation of national reports and guidelines for the review process under the </a:t>
            </a:r>
            <a:r>
              <a:rPr lang="en-US" sz="3000" dirty="0" smtClean="0">
                <a:latin typeface="Times New Roman" panose="02020603050405020304" pitchFamily="18" charset="0"/>
                <a:cs typeface="Times New Roman" panose="02020603050405020304" pitchFamily="18" charset="0"/>
              </a:rPr>
              <a:t>CNS, </a:t>
            </a:r>
            <a:r>
              <a:rPr lang="en-US" sz="3000" dirty="0">
                <a:latin typeface="Times New Roman" panose="02020603050405020304" pitchFamily="18" charset="0"/>
                <a:cs typeface="Times New Roman" panose="02020603050405020304" pitchFamily="18" charset="0"/>
              </a:rPr>
              <a:t>shall be set at a Preparatory Meeting to be held no later than </a:t>
            </a:r>
            <a:r>
              <a:rPr lang="en-US" sz="3000" dirty="0" smtClean="0">
                <a:latin typeface="Times New Roman" panose="02020603050405020304" pitchFamily="18" charset="0"/>
                <a:cs typeface="Times New Roman" panose="02020603050405020304" pitchFamily="18" charset="0"/>
              </a:rPr>
              <a:t>6 months </a:t>
            </a:r>
            <a:r>
              <a:rPr lang="en-US" sz="3000" dirty="0">
                <a:latin typeface="Times New Roman" panose="02020603050405020304" pitchFamily="18" charset="0"/>
                <a:cs typeface="Times New Roman" panose="02020603050405020304" pitchFamily="18" charset="0"/>
              </a:rPr>
              <a:t>after the entry into force of the </a:t>
            </a:r>
            <a:r>
              <a:rPr lang="en-US" sz="3000" dirty="0" smtClean="0">
                <a:latin typeface="Times New Roman" panose="02020603050405020304" pitchFamily="18" charset="0"/>
                <a:cs typeface="Times New Roman" panose="02020603050405020304" pitchFamily="18" charset="0"/>
              </a:rPr>
              <a:t>CNS. This </a:t>
            </a:r>
            <a:r>
              <a:rPr lang="en-US" sz="3000" dirty="0">
                <a:latin typeface="Times New Roman" panose="02020603050405020304" pitchFamily="18" charset="0"/>
                <a:cs typeface="Times New Roman" panose="02020603050405020304" pitchFamily="18" charset="0"/>
              </a:rPr>
              <a:t>meeting took place in April 1997 and the first Review Meeting was successfully held in April 1999.</a:t>
            </a:r>
            <a:endParaRPr lang="ru-RU" sz="3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17036186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914400" y="1988841"/>
            <a:ext cx="7315200" cy="4320520"/>
          </a:xfrm>
        </p:spPr>
        <p:txBody>
          <a:bodyPr>
            <a:normAutofit/>
          </a:bodyPr>
          <a:lstStyle/>
          <a:p>
            <a:pPr marL="45720" indent="0" algn="just">
              <a:buNone/>
            </a:pPr>
            <a:r>
              <a:rPr lang="en-US" sz="3000" dirty="0">
                <a:latin typeface="Times New Roman" panose="02020603050405020304" pitchFamily="18" charset="0"/>
                <a:cs typeface="Times New Roman" panose="02020603050405020304" pitchFamily="18" charset="0"/>
              </a:rPr>
              <a:t>This method of analyzing compliance by the parties to the </a:t>
            </a:r>
            <a:r>
              <a:rPr lang="en-US" sz="3000" dirty="0" smtClean="0">
                <a:latin typeface="Times New Roman" panose="02020603050405020304" pitchFamily="18" charset="0"/>
                <a:cs typeface="Times New Roman" panose="02020603050405020304" pitchFamily="18" charset="0"/>
              </a:rPr>
              <a:t>CNS is </a:t>
            </a:r>
            <a:r>
              <a:rPr lang="en-US" sz="3000" dirty="0">
                <a:latin typeface="Times New Roman" panose="02020603050405020304" pitchFamily="18" charset="0"/>
                <a:cs typeface="Times New Roman" panose="02020603050405020304" pitchFamily="18" charset="0"/>
              </a:rPr>
              <a:t>intended to increase transparency, promote cooperation, efficiency and serve as an incentive for compliance with the provisions of the </a:t>
            </a:r>
            <a:r>
              <a:rPr lang="en-US" sz="3000" dirty="0" smtClean="0">
                <a:latin typeface="Times New Roman" panose="02020603050405020304" pitchFamily="18" charset="0"/>
                <a:cs typeface="Times New Roman" panose="02020603050405020304" pitchFamily="18" charset="0"/>
              </a:rPr>
              <a:t>CNS.</a:t>
            </a:r>
            <a:endParaRPr lang="ru-RU" sz="3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0431827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914400" y="764705"/>
            <a:ext cx="7315200" cy="5544656"/>
          </a:xfrm>
        </p:spPr>
        <p:txBody>
          <a:bodyPr>
            <a:noAutofit/>
          </a:bodyPr>
          <a:lstStyle/>
          <a:p>
            <a:pPr marL="45720" indent="0" algn="just">
              <a:buNone/>
            </a:pPr>
            <a:r>
              <a:rPr lang="en-US" sz="2600" dirty="0">
                <a:latin typeface="Times New Roman" panose="02020603050405020304" pitchFamily="18" charset="0"/>
                <a:cs typeface="Times New Roman" panose="02020603050405020304" pitchFamily="18" charset="0"/>
              </a:rPr>
              <a:t>The </a:t>
            </a:r>
            <a:r>
              <a:rPr lang="az-Latn-AZ" sz="2600" dirty="0" smtClean="0">
                <a:latin typeface="Times New Roman" panose="02020603050405020304" pitchFamily="18" charset="0"/>
                <a:cs typeface="Times New Roman" panose="02020603050405020304" pitchFamily="18" charset="0"/>
              </a:rPr>
              <a:t>CNS</a:t>
            </a:r>
            <a:r>
              <a:rPr lang="en-US" sz="2600" dirty="0" smtClean="0">
                <a:latin typeface="Times New Roman" panose="02020603050405020304" pitchFamily="18" charset="0"/>
                <a:cs typeface="Times New Roman" panose="02020603050405020304" pitchFamily="18" charset="0"/>
              </a:rPr>
              <a:t>, </a:t>
            </a:r>
            <a:r>
              <a:rPr lang="en-US" sz="2600" dirty="0">
                <a:latin typeface="Times New Roman" panose="02020603050405020304" pitchFamily="18" charset="0"/>
                <a:cs typeface="Times New Roman" panose="02020603050405020304" pitchFamily="18" charset="0"/>
              </a:rPr>
              <a:t>by establishing the obligation of states to submit national reports on the measures that each of them has taken in order to fulfill the obligations set out in it, made the process of states' regulation of the safe use of nuclear energy “transparent” and more efficient. Another equally important merit is that it “</a:t>
            </a:r>
            <a:r>
              <a:rPr lang="en-US" sz="2600" dirty="0">
                <a:solidFill>
                  <a:schemeClr val="tx2"/>
                </a:solidFill>
                <a:latin typeface="Times New Roman" panose="02020603050405020304" pitchFamily="18" charset="0"/>
                <a:cs typeface="Times New Roman" panose="02020603050405020304" pitchFamily="18" charset="0"/>
              </a:rPr>
              <a:t>opened up a new perspective on ensuring environmentally safe implementation of nuclear activities in an international treaty</a:t>
            </a:r>
            <a:r>
              <a:rPr lang="en-US" sz="2600" dirty="0">
                <a:latin typeface="Times New Roman" panose="02020603050405020304" pitchFamily="18" charset="0"/>
                <a:cs typeface="Times New Roman" panose="02020603050405020304" pitchFamily="18" charset="0"/>
              </a:rPr>
              <a:t>”. In addition, the </a:t>
            </a:r>
            <a:r>
              <a:rPr lang="az-Latn-AZ" sz="2600" dirty="0" smtClean="0">
                <a:latin typeface="Times New Roman" panose="02020603050405020304" pitchFamily="18" charset="0"/>
                <a:cs typeface="Times New Roman" panose="02020603050405020304" pitchFamily="18" charset="0"/>
              </a:rPr>
              <a:t>CNS </a:t>
            </a:r>
            <a:r>
              <a:rPr lang="en-US" sz="2600" dirty="0" smtClean="0">
                <a:latin typeface="Times New Roman" panose="02020603050405020304" pitchFamily="18" charset="0"/>
                <a:cs typeface="Times New Roman" panose="02020603050405020304" pitchFamily="18" charset="0"/>
              </a:rPr>
              <a:t>has </a:t>
            </a:r>
            <a:r>
              <a:rPr lang="en-US" sz="2600" dirty="0">
                <a:latin typeface="Times New Roman" panose="02020603050405020304" pitchFamily="18" charset="0"/>
                <a:cs typeface="Times New Roman" panose="02020603050405020304" pitchFamily="18" charset="0"/>
              </a:rPr>
              <a:t>become not only a universal international legal warning, which obliges the contracting parties to comply with virtually undefined norms. It stresses the responsibility that the signatory States assume.</a:t>
            </a:r>
            <a:endParaRPr lang="ru-RU" sz="2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74892824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914400" y="692697"/>
            <a:ext cx="7315200" cy="5616664"/>
          </a:xfrm>
        </p:spPr>
        <p:txBody>
          <a:bodyPr>
            <a:noAutofit/>
          </a:bodyPr>
          <a:lstStyle/>
          <a:p>
            <a:pPr marL="45720" indent="0" algn="just">
              <a:buNone/>
            </a:pPr>
            <a:r>
              <a:rPr lang="en-US" sz="2200" dirty="0">
                <a:latin typeface="Times New Roman" panose="02020603050405020304" pitchFamily="18" charset="0"/>
                <a:cs typeface="Times New Roman" panose="02020603050405020304" pitchFamily="18" charset="0"/>
              </a:rPr>
              <a:t>The </a:t>
            </a:r>
            <a:r>
              <a:rPr lang="en-US" sz="2200" dirty="0" smtClean="0">
                <a:latin typeface="Times New Roman" panose="02020603050405020304" pitchFamily="18" charset="0"/>
                <a:cs typeface="Times New Roman" panose="02020603050405020304" pitchFamily="18" charset="0"/>
              </a:rPr>
              <a:t>CNS practically </a:t>
            </a:r>
            <a:r>
              <a:rPr lang="en-US" sz="2200" dirty="0">
                <a:latin typeface="Times New Roman" panose="02020603050405020304" pitchFamily="18" charset="0"/>
                <a:cs typeface="Times New Roman" panose="02020603050405020304" pitchFamily="18" charset="0"/>
              </a:rPr>
              <a:t>does not address such issues as the prevention of accidents during the transport of nuclear materials, waste disposal and management of this process. But, if in relation to these issues the </a:t>
            </a:r>
            <a:r>
              <a:rPr lang="en-US" sz="2200" dirty="0" smtClean="0">
                <a:latin typeface="Times New Roman" panose="02020603050405020304" pitchFamily="18" charset="0"/>
                <a:cs typeface="Times New Roman" panose="02020603050405020304" pitchFamily="18" charset="0"/>
              </a:rPr>
              <a:t>CNS clearly </a:t>
            </a:r>
            <a:r>
              <a:rPr lang="en-US" sz="2200" dirty="0">
                <a:latin typeface="Times New Roman" panose="02020603050405020304" pitchFamily="18" charset="0"/>
                <a:cs typeface="Times New Roman" panose="02020603050405020304" pitchFamily="18" charset="0"/>
              </a:rPr>
              <a:t>formulates the need for their regulation and provides for the adoption of a parallel political obligation to begin negotiations on the issue of concluding an international treaty on the safety of radioactive waste management as soon as possible, then other issues were not reflected in it. The latter include issues related to</a:t>
            </a:r>
          </a:p>
          <a:p>
            <a:pPr marL="45720" indent="0" algn="just">
              <a:buNone/>
            </a:pPr>
            <a:r>
              <a:rPr lang="en-US" sz="2200" dirty="0">
                <a:latin typeface="Times New Roman" panose="02020603050405020304" pitchFamily="18" charset="0"/>
                <a:cs typeface="Times New Roman" panose="02020603050405020304" pitchFamily="18" charset="0"/>
              </a:rPr>
              <a:t>1.providing power supply,</a:t>
            </a:r>
          </a:p>
          <a:p>
            <a:pPr marL="45720" indent="0" algn="just">
              <a:buNone/>
            </a:pPr>
            <a:r>
              <a:rPr lang="en-US" sz="2200" dirty="0">
                <a:latin typeface="Times New Roman" panose="02020603050405020304" pitchFamily="18" charset="0"/>
                <a:cs typeface="Times New Roman" panose="02020603050405020304" pitchFamily="18" charset="0"/>
              </a:rPr>
              <a:t>2.trade in nuclear materials and investments,</a:t>
            </a:r>
          </a:p>
          <a:p>
            <a:pPr marL="45720" indent="0" algn="just">
              <a:buNone/>
            </a:pPr>
            <a:r>
              <a:rPr lang="en-US" sz="2200" dirty="0">
                <a:latin typeface="Times New Roman" panose="02020603050405020304" pitchFamily="18" charset="0"/>
                <a:cs typeface="Times New Roman" panose="02020603050405020304" pitchFamily="18" charset="0"/>
              </a:rPr>
              <a:t>3. promoting the energy sector and non-discrimination,</a:t>
            </a:r>
          </a:p>
          <a:p>
            <a:pPr marL="45720" indent="0" algn="just">
              <a:buNone/>
            </a:pPr>
            <a:r>
              <a:rPr lang="en-US" sz="2200" dirty="0">
                <a:latin typeface="Times New Roman" panose="02020603050405020304" pitchFamily="18" charset="0"/>
                <a:cs typeface="Times New Roman" panose="02020603050405020304" pitchFamily="18" charset="0"/>
              </a:rPr>
              <a:t>4</a:t>
            </a:r>
            <a:r>
              <a:rPr lang="en-US" sz="2200" dirty="0" smtClean="0">
                <a:latin typeface="Times New Roman" panose="02020603050405020304" pitchFamily="18" charset="0"/>
                <a:cs typeface="Times New Roman" panose="02020603050405020304" pitchFamily="18" charset="0"/>
              </a:rPr>
              <a:t>. illegal </a:t>
            </a:r>
            <a:r>
              <a:rPr lang="en-US" sz="2200" dirty="0">
                <a:latin typeface="Times New Roman" panose="02020603050405020304" pitchFamily="18" charset="0"/>
                <a:cs typeface="Times New Roman" panose="02020603050405020304" pitchFamily="18" charset="0"/>
              </a:rPr>
              <a:t>trafficking in nuclear materials and equipment, </a:t>
            </a:r>
            <a:r>
              <a:rPr lang="en-US" sz="2200" dirty="0" smtClean="0">
                <a:latin typeface="Times New Roman" panose="02020603050405020304" pitchFamily="18" charset="0"/>
                <a:cs typeface="Times New Roman" panose="02020603050405020304" pitchFamily="18" charset="0"/>
              </a:rPr>
              <a:t>and guarantees </a:t>
            </a:r>
            <a:r>
              <a:rPr lang="en-US" sz="2200" dirty="0">
                <a:latin typeface="Times New Roman" panose="02020603050405020304" pitchFamily="18" charset="0"/>
                <a:cs typeface="Times New Roman" panose="02020603050405020304" pitchFamily="18" charset="0"/>
              </a:rPr>
              <a:t>of nonproliferation.</a:t>
            </a:r>
            <a:endParaRPr lang="ru-RU" sz="2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48774250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914400" y="1124745"/>
            <a:ext cx="7315200" cy="5184616"/>
          </a:xfrm>
        </p:spPr>
        <p:txBody>
          <a:bodyPr>
            <a:noAutofit/>
          </a:bodyPr>
          <a:lstStyle/>
          <a:p>
            <a:pPr marL="45720" indent="0" algn="just">
              <a:buNone/>
            </a:pPr>
            <a:r>
              <a:rPr lang="en-US" sz="3000" dirty="0">
                <a:latin typeface="Times New Roman" panose="02020603050405020304" pitchFamily="18" charset="0"/>
                <a:cs typeface="Times New Roman" panose="02020603050405020304" pitchFamily="18" charset="0"/>
              </a:rPr>
              <a:t>The reason for this, according to some researchers, lies in the narrow scope of application of the </a:t>
            </a:r>
            <a:r>
              <a:rPr lang="az-Latn-AZ" sz="3000" dirty="0" smtClean="0">
                <a:latin typeface="Times New Roman" panose="02020603050405020304" pitchFamily="18" charset="0"/>
                <a:cs typeface="Times New Roman" panose="02020603050405020304" pitchFamily="18" charset="0"/>
              </a:rPr>
              <a:t>CNS</a:t>
            </a:r>
            <a:r>
              <a:rPr lang="en-US" sz="3000" dirty="0" smtClean="0">
                <a:latin typeface="Times New Roman" panose="02020603050405020304" pitchFamily="18" charset="0"/>
                <a:cs typeface="Times New Roman" panose="02020603050405020304" pitchFamily="18" charset="0"/>
              </a:rPr>
              <a:t>, </a:t>
            </a:r>
            <a:r>
              <a:rPr lang="en-US" sz="3000" dirty="0">
                <a:latin typeface="Times New Roman" panose="02020603050405020304" pitchFamily="18" charset="0"/>
                <a:cs typeface="Times New Roman" panose="02020603050405020304" pitchFamily="18" charset="0"/>
              </a:rPr>
              <a:t>which is aimed exclusively at addressing the problem of safety at nuclear facilities and completely leaves out of its scope such economic factors as trade in nuclear equipment and materials, investment issues and industrial cooperation, and is considered its "weak side".</a:t>
            </a:r>
            <a:endParaRPr lang="ru-RU" sz="3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1067951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p:txBody>
          <a:bodyPr>
            <a:normAutofit/>
          </a:bodyPr>
          <a:lstStyle/>
          <a:p>
            <a:pPr marL="45720" indent="0" algn="just">
              <a:buNone/>
            </a:pPr>
            <a:r>
              <a:rPr lang="en-US" sz="3000" dirty="0">
                <a:latin typeface="Times New Roman" panose="02020603050405020304" pitchFamily="18" charset="0"/>
                <a:cs typeface="Times New Roman" panose="02020603050405020304" pitchFamily="18" charset="0"/>
              </a:rPr>
              <a:t>Nevertheless, the above-mentioned shortcomings of the </a:t>
            </a:r>
            <a:r>
              <a:rPr lang="en-US" sz="3000" dirty="0" smtClean="0">
                <a:latin typeface="Times New Roman" panose="02020603050405020304" pitchFamily="18" charset="0"/>
                <a:cs typeface="Times New Roman" panose="02020603050405020304" pitchFamily="18" charset="0"/>
              </a:rPr>
              <a:t>CNS </a:t>
            </a:r>
            <a:r>
              <a:rPr lang="en-US" sz="3000" dirty="0">
                <a:latin typeface="Times New Roman" panose="02020603050405020304" pitchFamily="18" charset="0"/>
                <a:cs typeface="Times New Roman" panose="02020603050405020304" pitchFamily="18" charset="0"/>
              </a:rPr>
              <a:t>in no way diminish its importance for international cooperation in the field of nuclear safety.</a:t>
            </a:r>
            <a:endParaRPr lang="ru-RU" sz="3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06275204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323528" y="404665"/>
            <a:ext cx="7906072" cy="5904696"/>
          </a:xfrm>
        </p:spPr>
        <p:txBody>
          <a:bodyPr>
            <a:normAutofit lnSpcReduction="10000"/>
          </a:bodyPr>
          <a:lstStyle/>
          <a:p>
            <a:pPr marL="45720" indent="0" algn="just">
              <a:buNone/>
            </a:pPr>
            <a:r>
              <a:rPr lang="en-US" sz="3000" dirty="0">
                <a:latin typeface="Times New Roman" panose="02020603050405020304" pitchFamily="18" charset="0"/>
                <a:cs typeface="Times New Roman" panose="02020603050405020304" pitchFamily="18" charset="0"/>
              </a:rPr>
              <a:t>The </a:t>
            </a:r>
            <a:r>
              <a:rPr lang="en-US" sz="3000" dirty="0" smtClean="0">
                <a:latin typeface="Times New Roman" panose="02020603050405020304" pitchFamily="18" charset="0"/>
                <a:cs typeface="Times New Roman" panose="02020603050405020304" pitchFamily="18" charset="0"/>
              </a:rPr>
              <a:t>CNS became </a:t>
            </a:r>
            <a:r>
              <a:rPr lang="en-US" sz="3000" dirty="0">
                <a:latin typeface="Times New Roman" panose="02020603050405020304" pitchFamily="18" charset="0"/>
                <a:cs typeface="Times New Roman" panose="02020603050405020304" pitchFamily="18" charset="0"/>
              </a:rPr>
              <a:t>the first international legal document directly related to the safety of </a:t>
            </a:r>
            <a:r>
              <a:rPr lang="en-US" sz="3000" dirty="0">
                <a:solidFill>
                  <a:schemeClr val="tx2"/>
                </a:solidFill>
                <a:latin typeface="Times New Roman" panose="02020603050405020304" pitchFamily="18" charset="0"/>
                <a:cs typeface="Times New Roman" panose="02020603050405020304" pitchFamily="18" charset="0"/>
              </a:rPr>
              <a:t>nuclear installations</a:t>
            </a:r>
            <a:r>
              <a:rPr lang="en-US" sz="3000" dirty="0">
                <a:latin typeface="Times New Roman" panose="02020603050405020304" pitchFamily="18" charset="0"/>
                <a:cs typeface="Times New Roman" panose="02020603050405020304" pitchFamily="18" charset="0"/>
              </a:rPr>
              <a:t>, by which it </a:t>
            </a:r>
            <a:r>
              <a:rPr lang="en-US" sz="3000" dirty="0" smtClean="0">
                <a:latin typeface="Times New Roman" panose="02020603050405020304" pitchFamily="18" charset="0"/>
                <a:cs typeface="Times New Roman" panose="02020603050405020304" pitchFamily="18" charset="0"/>
              </a:rPr>
              <a:t>means:</a:t>
            </a:r>
          </a:p>
          <a:p>
            <a:pPr algn="just">
              <a:buFontTx/>
              <a:buChar char="-"/>
            </a:pPr>
            <a:r>
              <a:rPr lang="en-US" sz="3000" dirty="0" smtClean="0">
                <a:latin typeface="Times New Roman" panose="02020603050405020304" pitchFamily="18" charset="0"/>
                <a:cs typeface="Times New Roman" panose="02020603050405020304" pitchFamily="18" charset="0"/>
              </a:rPr>
              <a:t>for </a:t>
            </a:r>
            <a:r>
              <a:rPr lang="en-US" sz="3000" dirty="0">
                <a:latin typeface="Times New Roman" panose="02020603050405020304" pitchFamily="18" charset="0"/>
                <a:cs typeface="Times New Roman" panose="02020603050405020304" pitchFamily="18" charset="0"/>
              </a:rPr>
              <a:t>each Contracting Party any land-based civil nuclear power plant under its jurisdiction including such storage, handling and treatment facilities for radioactive materials as are on the same site and are directly related to </a:t>
            </a:r>
            <a:r>
              <a:rPr lang="en-US" sz="3000" dirty="0" smtClean="0">
                <a:latin typeface="Times New Roman" panose="02020603050405020304" pitchFamily="18" charset="0"/>
                <a:cs typeface="Times New Roman" panose="02020603050405020304" pitchFamily="18" charset="0"/>
              </a:rPr>
              <a:t>the </a:t>
            </a:r>
            <a:r>
              <a:rPr lang="en-US" sz="3000" dirty="0">
                <a:latin typeface="Times New Roman" panose="02020603050405020304" pitchFamily="18" charset="0"/>
                <a:cs typeface="Times New Roman" panose="02020603050405020304" pitchFamily="18" charset="0"/>
              </a:rPr>
              <a:t>operation of the nuclear power </a:t>
            </a:r>
            <a:r>
              <a:rPr lang="en-US" sz="3000" dirty="0" smtClean="0">
                <a:latin typeface="Times New Roman" panose="02020603050405020304" pitchFamily="18" charset="0"/>
                <a:cs typeface="Times New Roman" panose="02020603050405020304" pitchFamily="18" charset="0"/>
              </a:rPr>
              <a:t>plant.</a:t>
            </a:r>
          </a:p>
          <a:p>
            <a:pPr marL="45720" indent="0" algn="just">
              <a:buNone/>
            </a:pPr>
            <a:r>
              <a:rPr lang="en-US" sz="3000" dirty="0">
                <a:latin typeface="Times New Roman" panose="02020603050405020304" pitchFamily="18" charset="0"/>
                <a:cs typeface="Times New Roman" panose="02020603050405020304" pitchFamily="18" charset="0"/>
              </a:rPr>
              <a:t>In this sense, as the President of the Diplomatic Conference, Dr. U. </a:t>
            </a:r>
            <a:r>
              <a:rPr lang="en-US" sz="3000" dirty="0" err="1">
                <a:latin typeface="Times New Roman" panose="02020603050405020304" pitchFamily="18" charset="0"/>
                <a:cs typeface="Times New Roman" panose="02020603050405020304" pitchFamily="18" charset="0"/>
              </a:rPr>
              <a:t>Hochfelder</a:t>
            </a:r>
            <a:r>
              <a:rPr lang="en-US" sz="3000" dirty="0">
                <a:latin typeface="Times New Roman" panose="02020603050405020304" pitchFamily="18" charset="0"/>
                <a:cs typeface="Times New Roman" panose="02020603050405020304" pitchFamily="18" charset="0"/>
              </a:rPr>
              <a:t>, rightly noted, the </a:t>
            </a:r>
            <a:r>
              <a:rPr lang="en-US" sz="3000" dirty="0" smtClean="0">
                <a:latin typeface="Times New Roman" panose="02020603050405020304" pitchFamily="18" charset="0"/>
                <a:cs typeface="Times New Roman" panose="02020603050405020304" pitchFamily="18" charset="0"/>
              </a:rPr>
              <a:t>CNS represents </a:t>
            </a:r>
            <a:r>
              <a:rPr lang="en-US" sz="3000" dirty="0">
                <a:latin typeface="Times New Roman" panose="02020603050405020304" pitchFamily="18" charset="0"/>
                <a:cs typeface="Times New Roman" panose="02020603050405020304" pitchFamily="18" charset="0"/>
              </a:rPr>
              <a:t>"a milestone in the development of international atomic </a:t>
            </a:r>
            <a:r>
              <a:rPr lang="en-US" sz="3000" dirty="0" smtClean="0">
                <a:latin typeface="Times New Roman" panose="02020603050405020304" pitchFamily="18" charset="0"/>
                <a:cs typeface="Times New Roman" panose="02020603050405020304" pitchFamily="18" charset="0"/>
              </a:rPr>
              <a:t>law."</a:t>
            </a:r>
            <a:endParaRPr lang="ru-RU" sz="3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39672723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827584" y="1700808"/>
            <a:ext cx="7315200" cy="3539527"/>
          </a:xfrm>
        </p:spPr>
        <p:txBody>
          <a:bodyPr>
            <a:normAutofit/>
          </a:bodyPr>
          <a:lstStyle/>
          <a:p>
            <a:pPr marL="45720" indent="0" algn="just">
              <a:buNone/>
            </a:pPr>
            <a:r>
              <a:rPr lang="en-US" sz="3000" dirty="0" smtClean="0">
                <a:latin typeface="Times New Roman" panose="02020603050405020304" pitchFamily="18" charset="0"/>
                <a:cs typeface="Times New Roman" panose="02020603050405020304" pitchFamily="18" charset="0"/>
              </a:rPr>
              <a:t>Kazakhstan</a:t>
            </a:r>
            <a:r>
              <a:rPr lang="en-US" sz="3000" dirty="0">
                <a:latin typeface="Times New Roman" panose="02020603050405020304" pitchFamily="18" charset="0"/>
                <a:cs typeface="Times New Roman" panose="02020603050405020304" pitchFamily="18" charset="0"/>
              </a:rPr>
              <a:t> </a:t>
            </a:r>
            <a:r>
              <a:rPr lang="en-US" sz="3000" dirty="0" smtClean="0">
                <a:latin typeface="Times New Roman" panose="02020603050405020304" pitchFamily="18" charset="0"/>
                <a:cs typeface="Times New Roman" panose="02020603050405020304" pitchFamily="18" charset="0"/>
              </a:rPr>
              <a:t>signed the CNS on September 20, 1996 and it entered into force on June 8, 2010. </a:t>
            </a:r>
          </a:p>
          <a:p>
            <a:pPr marL="45720" indent="0" algn="just">
              <a:buNone/>
            </a:pPr>
            <a:endParaRPr lang="en-US" sz="3000" dirty="0">
              <a:latin typeface="Times New Roman" panose="02020603050405020304" pitchFamily="18" charset="0"/>
              <a:cs typeface="Times New Roman" panose="02020603050405020304" pitchFamily="18" charset="0"/>
            </a:endParaRPr>
          </a:p>
          <a:p>
            <a:pPr marL="45720" indent="0" algn="just">
              <a:buNone/>
            </a:pPr>
            <a:r>
              <a:rPr lang="en-US" sz="3000" dirty="0">
                <a:latin typeface="Times New Roman" panose="02020603050405020304" pitchFamily="18" charset="0"/>
                <a:cs typeface="Times New Roman" panose="02020603050405020304" pitchFamily="18" charset="0"/>
              </a:rPr>
              <a:t>Azerbaijan has not signed this </a:t>
            </a:r>
            <a:r>
              <a:rPr lang="en-US" sz="3000" dirty="0" smtClean="0">
                <a:latin typeface="Times New Roman" panose="02020603050405020304" pitchFamily="18" charset="0"/>
                <a:cs typeface="Times New Roman" panose="02020603050405020304" pitchFamily="18" charset="0"/>
              </a:rPr>
              <a:t>Convention</a:t>
            </a:r>
            <a:r>
              <a:rPr lang="ru-RU" sz="3000" dirty="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105655555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323528" y="260649"/>
            <a:ext cx="7906072" cy="6048712"/>
          </a:xfrm>
        </p:spPr>
        <p:txBody>
          <a:bodyPr/>
          <a:lstStyle/>
          <a:p>
            <a:pPr marL="45720" indent="0" algn="just">
              <a:buNone/>
            </a:pPr>
            <a:r>
              <a:rPr lang="en-US" sz="2400" dirty="0">
                <a:latin typeface="Times New Roman" panose="02020603050405020304" pitchFamily="18" charset="0"/>
                <a:cs typeface="Times New Roman" panose="02020603050405020304" pitchFamily="18" charset="0"/>
              </a:rPr>
              <a:t>The </a:t>
            </a:r>
            <a:r>
              <a:rPr lang="en-US" sz="2400" dirty="0" smtClean="0">
                <a:latin typeface="Times New Roman" panose="02020603050405020304" pitchFamily="18" charset="0"/>
                <a:cs typeface="Times New Roman" panose="02020603050405020304" pitchFamily="18" charset="0"/>
              </a:rPr>
              <a:t>CNS was </a:t>
            </a:r>
            <a:r>
              <a:rPr lang="en-US" sz="2400" dirty="0">
                <a:latin typeface="Times New Roman" panose="02020603050405020304" pitchFamily="18" charset="0"/>
                <a:cs typeface="Times New Roman" panose="02020603050405020304" pitchFamily="18" charset="0"/>
              </a:rPr>
              <a:t>adopted in Vienna on 17 June 1994 and entered into force </a:t>
            </a:r>
            <a:r>
              <a:rPr lang="en-US" sz="2400" dirty="0" smtClean="0">
                <a:latin typeface="Times New Roman" panose="02020603050405020304" pitchFamily="18" charset="0"/>
                <a:cs typeface="Times New Roman" panose="02020603050405020304" pitchFamily="18" charset="0"/>
              </a:rPr>
              <a:t>on 24 </a:t>
            </a:r>
            <a:r>
              <a:rPr lang="en-US" sz="2400" dirty="0">
                <a:latin typeface="Times New Roman" panose="02020603050405020304" pitchFamily="18" charset="0"/>
                <a:cs typeface="Times New Roman" panose="02020603050405020304" pitchFamily="18" charset="0"/>
              </a:rPr>
              <a:t>October 1996. </a:t>
            </a:r>
            <a:r>
              <a:rPr lang="en-US" sz="2400" dirty="0">
                <a:solidFill>
                  <a:schemeClr val="tx2"/>
                </a:solidFill>
                <a:latin typeface="Times New Roman" panose="02020603050405020304" pitchFamily="18" charset="0"/>
                <a:cs typeface="Times New Roman" panose="02020603050405020304" pitchFamily="18" charset="0"/>
              </a:rPr>
              <a:t>The objectives of the CNS are:</a:t>
            </a:r>
            <a:endParaRPr lang="ru-RU" sz="2400" dirty="0">
              <a:solidFill>
                <a:schemeClr val="tx2"/>
              </a:solidFill>
              <a:latin typeface="Times New Roman" panose="02020603050405020304" pitchFamily="18" charset="0"/>
              <a:cs typeface="Times New Roman" panose="02020603050405020304" pitchFamily="18" charset="0"/>
            </a:endParaRPr>
          </a:p>
          <a:p>
            <a:pPr lvl="0" algn="just"/>
            <a:r>
              <a:rPr lang="en-US" sz="2400" dirty="0">
                <a:latin typeface="Times New Roman" panose="02020603050405020304" pitchFamily="18" charset="0"/>
                <a:cs typeface="Times New Roman" panose="02020603050405020304" pitchFamily="18" charset="0"/>
              </a:rPr>
              <a:t>to achieve and maintain a high level of nuclear safety worldwide, </a:t>
            </a:r>
            <a:endParaRPr lang="ru-RU" sz="2400" dirty="0">
              <a:latin typeface="Times New Roman" panose="02020603050405020304" pitchFamily="18" charset="0"/>
              <a:cs typeface="Times New Roman" panose="02020603050405020304" pitchFamily="18" charset="0"/>
            </a:endParaRPr>
          </a:p>
          <a:p>
            <a:pPr lvl="0" algn="just"/>
            <a:r>
              <a:rPr lang="en-US" sz="2400" dirty="0">
                <a:latin typeface="Times New Roman" panose="02020603050405020304" pitchFamily="18" charset="0"/>
                <a:cs typeface="Times New Roman" panose="02020603050405020304" pitchFamily="18" charset="0"/>
              </a:rPr>
              <a:t>to establish and maintain effective </a:t>
            </a:r>
            <a:r>
              <a:rPr lang="en-US" sz="2400" dirty="0" err="1">
                <a:latin typeface="Times New Roman" panose="02020603050405020304" pitchFamily="18" charset="0"/>
                <a:cs typeface="Times New Roman" panose="02020603050405020304" pitchFamily="18" charset="0"/>
              </a:rPr>
              <a:t>defences</a:t>
            </a:r>
            <a:r>
              <a:rPr lang="en-US" sz="2400" dirty="0">
                <a:latin typeface="Times New Roman" panose="02020603050405020304" pitchFamily="18" charset="0"/>
                <a:cs typeface="Times New Roman" panose="02020603050405020304" pitchFamily="18" charset="0"/>
              </a:rPr>
              <a:t> in nuclear installations against potential radiological hazards in order to protect individuals, society and the environment from harmful effects of ionizing radiation from such installations, </a:t>
            </a:r>
            <a:endParaRPr lang="ru-RU" sz="2400" dirty="0">
              <a:latin typeface="Times New Roman" panose="02020603050405020304" pitchFamily="18" charset="0"/>
              <a:cs typeface="Times New Roman" panose="02020603050405020304" pitchFamily="18" charset="0"/>
            </a:endParaRPr>
          </a:p>
          <a:p>
            <a:pPr lvl="0" algn="just"/>
            <a:r>
              <a:rPr lang="en-US" sz="2400" dirty="0">
                <a:latin typeface="Times New Roman" panose="02020603050405020304" pitchFamily="18" charset="0"/>
                <a:cs typeface="Times New Roman" panose="02020603050405020304" pitchFamily="18" charset="0"/>
              </a:rPr>
              <a:t>to prevent accidents with radiological </a:t>
            </a:r>
            <a:r>
              <a:rPr lang="en-US" sz="2400" dirty="0" smtClean="0">
                <a:latin typeface="Times New Roman" panose="02020603050405020304" pitchFamily="18" charset="0"/>
                <a:cs typeface="Times New Roman" panose="02020603050405020304" pitchFamily="18" charset="0"/>
              </a:rPr>
              <a:t>consequences,</a:t>
            </a:r>
            <a:endParaRPr lang="ru-RU" sz="2400" dirty="0">
              <a:latin typeface="Times New Roman" panose="02020603050405020304" pitchFamily="18" charset="0"/>
              <a:cs typeface="Times New Roman" panose="02020603050405020304" pitchFamily="18" charset="0"/>
            </a:endParaRPr>
          </a:p>
          <a:p>
            <a:pPr lvl="0" algn="just"/>
            <a:r>
              <a:rPr lang="en-US" sz="2400" dirty="0">
                <a:latin typeface="Times New Roman" panose="02020603050405020304" pitchFamily="18" charset="0"/>
                <a:cs typeface="Times New Roman" panose="02020603050405020304" pitchFamily="18" charset="0"/>
              </a:rPr>
              <a:t>to mitigate such consequences should they occur.</a:t>
            </a:r>
            <a:endParaRPr lang="ru-RU" sz="2400" dirty="0">
              <a:latin typeface="Times New Roman" panose="02020603050405020304" pitchFamily="18" charset="0"/>
              <a:cs typeface="Times New Roman" panose="02020603050405020304" pitchFamily="18" charset="0"/>
            </a:endParaRPr>
          </a:p>
          <a:p>
            <a:pPr marL="45720" indent="0">
              <a:buNone/>
            </a:pP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2346228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914400" y="1268759"/>
            <a:ext cx="7315200" cy="5040601"/>
          </a:xfrm>
        </p:spPr>
        <p:txBody>
          <a:bodyPr>
            <a:normAutofit/>
          </a:bodyPr>
          <a:lstStyle/>
          <a:p>
            <a:pPr marL="45720" indent="0" algn="just">
              <a:buNone/>
            </a:pPr>
            <a:r>
              <a:rPr lang="en-US" sz="2800" dirty="0">
                <a:solidFill>
                  <a:schemeClr val="tx2"/>
                </a:solidFill>
                <a:latin typeface="Times New Roman" panose="02020603050405020304" pitchFamily="18" charset="0"/>
                <a:cs typeface="Times New Roman" panose="02020603050405020304" pitchFamily="18" charset="0"/>
              </a:rPr>
              <a:t>The reason for compose the CNS: </a:t>
            </a:r>
            <a:endParaRPr lang="en-US" sz="2800" dirty="0" smtClean="0">
              <a:solidFill>
                <a:schemeClr val="tx2"/>
              </a:solidFill>
              <a:latin typeface="Times New Roman" panose="02020603050405020304" pitchFamily="18" charset="0"/>
              <a:cs typeface="Times New Roman" panose="02020603050405020304" pitchFamily="18" charset="0"/>
            </a:endParaRPr>
          </a:p>
          <a:p>
            <a:pPr marL="45720" indent="0" algn="just">
              <a:buNone/>
            </a:pPr>
            <a:r>
              <a:rPr lang="en-US" sz="2800" dirty="0" smtClean="0">
                <a:latin typeface="Times New Roman" panose="02020603050405020304" pitchFamily="18" charset="0"/>
                <a:cs typeface="Times New Roman" panose="02020603050405020304" pitchFamily="18" charset="0"/>
              </a:rPr>
              <a:t>The </a:t>
            </a:r>
            <a:r>
              <a:rPr lang="en-US" sz="2800" dirty="0">
                <a:latin typeface="Times New Roman" panose="02020603050405020304" pitchFamily="18" charset="0"/>
                <a:cs typeface="Times New Roman" panose="02020603050405020304" pitchFamily="18" charset="0"/>
              </a:rPr>
              <a:t>Convention was drawn up in the aftermath of the Three Mile Island and Chernobyl accidents at a series of expert level meetings from 1992 to 1994, and was the result of considerable work by States, including their national regulatory and nuclear safety authorities, and the International Atomic Energy Agency (IAEA).</a:t>
            </a:r>
            <a:endParaRPr lang="ru-RU" sz="2800" dirty="0">
              <a:latin typeface="Times New Roman" panose="02020603050405020304" pitchFamily="18" charset="0"/>
              <a:cs typeface="Times New Roman" panose="02020603050405020304" pitchFamily="18" charset="0"/>
            </a:endParaRPr>
          </a:p>
          <a:p>
            <a:pPr marL="45720" indent="0" algn="just">
              <a:buNone/>
            </a:pPr>
            <a:endParaRPr lang="ru-RU"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5280858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914400" y="1412775"/>
            <a:ext cx="7315200" cy="4896585"/>
          </a:xfrm>
        </p:spPr>
        <p:txBody>
          <a:bodyPr>
            <a:normAutofit lnSpcReduction="10000"/>
          </a:bodyPr>
          <a:lstStyle/>
          <a:p>
            <a:pPr marL="45720" indent="0" algn="just">
              <a:buNone/>
            </a:pPr>
            <a:r>
              <a:rPr lang="en-US" sz="3000" dirty="0">
                <a:latin typeface="Times New Roman" panose="02020603050405020304" pitchFamily="18" charset="0"/>
                <a:cs typeface="Times New Roman" panose="02020603050405020304" pitchFamily="18" charset="0"/>
              </a:rPr>
              <a:t>The obligations of the Contracting Parties are based to </a:t>
            </a:r>
            <a:r>
              <a:rPr lang="en-US" sz="3000" dirty="0">
                <a:solidFill>
                  <a:schemeClr val="tx2"/>
                </a:solidFill>
                <a:latin typeface="Times New Roman" panose="02020603050405020304" pitchFamily="18" charset="0"/>
                <a:cs typeface="Times New Roman" panose="02020603050405020304" pitchFamily="18" charset="0"/>
              </a:rPr>
              <a:t>a large extent on the application of the fundamental safety principles for nuclear installations</a:t>
            </a:r>
            <a:r>
              <a:rPr lang="en-US" sz="3000" dirty="0">
                <a:latin typeface="Times New Roman" panose="02020603050405020304" pitchFamily="18" charset="0"/>
                <a:cs typeface="Times New Roman" panose="02020603050405020304" pitchFamily="18" charset="0"/>
              </a:rPr>
              <a:t> contained in an IAEA publication dated 1993, “The Safety of Nuclear Installations</a:t>
            </a:r>
            <a:r>
              <a:rPr lang="en-US" sz="3000" dirty="0" smtClean="0">
                <a:latin typeface="Times New Roman" panose="02020603050405020304" pitchFamily="18" charset="0"/>
                <a:cs typeface="Times New Roman" panose="02020603050405020304" pitchFamily="18" charset="0"/>
              </a:rPr>
              <a:t>”</a:t>
            </a:r>
          </a:p>
          <a:p>
            <a:pPr marL="45720" indent="0" algn="just">
              <a:buNone/>
            </a:pPr>
            <a:endParaRPr lang="en-US" sz="3000" dirty="0" smtClean="0">
              <a:latin typeface="Times New Roman" panose="02020603050405020304" pitchFamily="18" charset="0"/>
              <a:cs typeface="Times New Roman" panose="02020603050405020304" pitchFamily="18" charset="0"/>
            </a:endParaRPr>
          </a:p>
          <a:p>
            <a:pPr marL="45720" indent="0" algn="just">
              <a:buNone/>
            </a:pPr>
            <a:r>
              <a:rPr lang="en-US" sz="3000" dirty="0">
                <a:latin typeface="Times New Roman" panose="02020603050405020304" pitchFamily="18" charset="0"/>
                <a:cs typeface="Times New Roman" panose="02020603050405020304" pitchFamily="18" charset="0"/>
              </a:rPr>
              <a:t>The Contracting Parties are required to submit reports on the implementation of their obligations under the CNS for peer review at periodic meetings.</a:t>
            </a:r>
            <a:endParaRPr lang="ru-RU" sz="3000" dirty="0">
              <a:latin typeface="Times New Roman" panose="02020603050405020304" pitchFamily="18" charset="0"/>
              <a:cs typeface="Times New Roman" panose="02020603050405020304" pitchFamily="18" charset="0"/>
            </a:endParaRPr>
          </a:p>
          <a:p>
            <a:pPr marL="45720" indent="0">
              <a:buNone/>
            </a:pP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4194209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914400" y="1268761"/>
            <a:ext cx="7315200" cy="5040600"/>
          </a:xfrm>
        </p:spPr>
        <p:txBody>
          <a:bodyPr>
            <a:normAutofit/>
          </a:bodyPr>
          <a:lstStyle/>
          <a:p>
            <a:pPr marL="45720" indent="0" algn="just">
              <a:buNone/>
            </a:pPr>
            <a:r>
              <a:rPr lang="en-US" sz="3000" dirty="0">
                <a:solidFill>
                  <a:schemeClr val="tx2"/>
                </a:solidFill>
                <a:latin typeface="Times New Roman" panose="02020603050405020304" pitchFamily="18" charset="0"/>
                <a:cs typeface="Times New Roman" panose="02020603050405020304" pitchFamily="18" charset="0"/>
              </a:rPr>
              <a:t>The scope of the CNS </a:t>
            </a:r>
            <a:r>
              <a:rPr lang="en-US" sz="3000" dirty="0">
                <a:latin typeface="Times New Roman" panose="02020603050405020304" pitchFamily="18" charset="0"/>
                <a:cs typeface="Times New Roman" panose="02020603050405020304" pitchFamily="18" charset="0"/>
              </a:rPr>
              <a:t>encompasses any land-based civil nuclear power plant under a Contracting Party’s jurisdiction, including such storage, handling and treatment facilities for radioactive materials as are on the same site and are directly related to the operation of the nuclear power plant.</a:t>
            </a:r>
            <a:endParaRPr lang="ru-RU" sz="3000" dirty="0">
              <a:latin typeface="Times New Roman" panose="02020603050405020304" pitchFamily="18" charset="0"/>
              <a:cs typeface="Times New Roman" panose="02020603050405020304" pitchFamily="18" charset="0"/>
            </a:endParaRPr>
          </a:p>
          <a:p>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46941840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914400" y="1340769"/>
            <a:ext cx="7315200" cy="4968592"/>
          </a:xfrm>
        </p:spPr>
        <p:txBody>
          <a:bodyPr>
            <a:normAutofit fontScale="92500" lnSpcReduction="10000"/>
          </a:bodyPr>
          <a:lstStyle/>
          <a:p>
            <a:pPr marL="45720" indent="0" algn="just">
              <a:buNone/>
            </a:pPr>
            <a:r>
              <a:rPr lang="en-US" sz="3000" dirty="0">
                <a:solidFill>
                  <a:schemeClr val="tx2"/>
                </a:solidFill>
                <a:latin typeface="Times New Roman" panose="02020603050405020304" pitchFamily="18" charset="0"/>
                <a:cs typeface="Times New Roman" panose="02020603050405020304" pitchFamily="18" charset="0"/>
              </a:rPr>
              <a:t>To amend the CNS: </a:t>
            </a:r>
            <a:endParaRPr lang="en-US" sz="3000" dirty="0" smtClean="0">
              <a:solidFill>
                <a:schemeClr val="tx2"/>
              </a:solidFill>
              <a:latin typeface="Times New Roman" panose="02020603050405020304" pitchFamily="18" charset="0"/>
              <a:cs typeface="Times New Roman" panose="02020603050405020304" pitchFamily="18" charset="0"/>
            </a:endParaRPr>
          </a:p>
          <a:p>
            <a:pPr marL="45720" indent="0" algn="just">
              <a:buNone/>
            </a:pPr>
            <a:r>
              <a:rPr lang="en-US" sz="3000" dirty="0" smtClean="0">
                <a:latin typeface="Times New Roman" panose="02020603050405020304" pitchFamily="18" charset="0"/>
                <a:cs typeface="Times New Roman" panose="02020603050405020304" pitchFamily="18" charset="0"/>
              </a:rPr>
              <a:t>A </a:t>
            </a:r>
            <a:r>
              <a:rPr lang="en-US" sz="3000" dirty="0">
                <a:latin typeface="Times New Roman" panose="02020603050405020304" pitchFamily="18" charset="0"/>
                <a:cs typeface="Times New Roman" panose="02020603050405020304" pitchFamily="18" charset="0"/>
              </a:rPr>
              <a:t>Diplomatic </a:t>
            </a:r>
            <a:r>
              <a:rPr lang="en-US" sz="3000" dirty="0" smtClean="0">
                <a:latin typeface="Times New Roman" panose="02020603050405020304" pitchFamily="18" charset="0"/>
                <a:cs typeface="Times New Roman" panose="02020603050405020304" pitchFamily="18" charset="0"/>
              </a:rPr>
              <a:t>Conference </a:t>
            </a:r>
            <a:r>
              <a:rPr lang="en-US" sz="3000" dirty="0">
                <a:latin typeface="Times New Roman" panose="02020603050405020304" pitchFamily="18" charset="0"/>
                <a:cs typeface="Times New Roman" panose="02020603050405020304" pitchFamily="18" charset="0"/>
              </a:rPr>
              <a:t>was convened in Vienna, Austria, on 9 February 2015, to consider a proposal by Switzerland to amend the CNS. During the Diplomatic Conference, the Contracting Parties unanimously adopted the Vienna Declaration on Nuclear Safety (“the Vienna Declaration”), which includes principles for the implementation of the objective of the Convention to prevent accidents with radiological consequences and mitigate such consequences should they occur.</a:t>
            </a:r>
            <a:endParaRPr lang="ru-RU" sz="3000" dirty="0">
              <a:latin typeface="Times New Roman" panose="02020603050405020304" pitchFamily="18" charset="0"/>
              <a:cs typeface="Times New Roman" panose="02020603050405020304" pitchFamily="18" charset="0"/>
            </a:endParaRPr>
          </a:p>
          <a:p>
            <a:pPr marL="45720" indent="0">
              <a:buNone/>
            </a:pP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57066602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899592" y="1988840"/>
            <a:ext cx="7315200" cy="3539527"/>
          </a:xfrm>
        </p:spPr>
        <p:txBody>
          <a:bodyPr>
            <a:normAutofit/>
          </a:bodyPr>
          <a:lstStyle/>
          <a:p>
            <a:pPr marL="45720" indent="0" algn="just">
              <a:buNone/>
            </a:pPr>
            <a:r>
              <a:rPr lang="en-US" sz="3000" dirty="0">
                <a:latin typeface="Times New Roman" panose="02020603050405020304" pitchFamily="18" charset="0"/>
                <a:cs typeface="Times New Roman" panose="02020603050405020304" pitchFamily="18" charset="0"/>
              </a:rPr>
              <a:t>The main provisions of the </a:t>
            </a:r>
            <a:r>
              <a:rPr lang="en-US" sz="3000" dirty="0" smtClean="0">
                <a:latin typeface="Times New Roman" panose="02020603050405020304" pitchFamily="18" charset="0"/>
                <a:cs typeface="Times New Roman" panose="02020603050405020304" pitchFamily="18" charset="0"/>
              </a:rPr>
              <a:t>CNS </a:t>
            </a:r>
            <a:r>
              <a:rPr lang="en-US" sz="3000" dirty="0">
                <a:latin typeface="Times New Roman" panose="02020603050405020304" pitchFamily="18" charset="0"/>
                <a:cs typeface="Times New Roman" panose="02020603050405020304" pitchFamily="18" charset="0"/>
              </a:rPr>
              <a:t>relate to a number of obligations of the </a:t>
            </a:r>
            <a:r>
              <a:rPr lang="az-Latn-AZ" sz="3000" dirty="0" smtClean="0">
                <a:latin typeface="Times New Roman" panose="02020603050405020304" pitchFamily="18" charset="0"/>
                <a:cs typeface="Times New Roman" panose="02020603050405020304" pitchFamily="18" charset="0"/>
              </a:rPr>
              <a:t>Contracting </a:t>
            </a:r>
            <a:r>
              <a:rPr lang="en-US" sz="3000" dirty="0" smtClean="0">
                <a:latin typeface="Times New Roman" panose="02020603050405020304" pitchFamily="18" charset="0"/>
                <a:cs typeface="Times New Roman" panose="02020603050405020304" pitchFamily="18" charset="0"/>
              </a:rPr>
              <a:t>Parties </a:t>
            </a:r>
            <a:r>
              <a:rPr lang="en-US" sz="3000" dirty="0">
                <a:latin typeface="Times New Roman" panose="02020603050405020304" pitchFamily="18" charset="0"/>
                <a:cs typeface="Times New Roman" panose="02020603050405020304" pitchFamily="18" charset="0"/>
              </a:rPr>
              <a:t>and cover all aspects of nuclear safety, including its environmental aspect.</a:t>
            </a:r>
            <a:endParaRPr lang="ru-RU" sz="3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36730810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Перспектива">
  <a:themeElements>
    <a:clrScheme name="Перспектива">
      <a:dk1>
        <a:sysClr val="windowText" lastClr="000000"/>
      </a:dk1>
      <a:lt1>
        <a:sysClr val="window" lastClr="FFFFFF"/>
      </a:lt1>
      <a:dk2>
        <a:srgbClr val="283138"/>
      </a:dk2>
      <a:lt2>
        <a:srgbClr val="FF8600"/>
      </a:lt2>
      <a:accent1>
        <a:srgbClr val="838D9B"/>
      </a:accent1>
      <a:accent2>
        <a:srgbClr val="D2610C"/>
      </a:accent2>
      <a:accent3>
        <a:srgbClr val="80716A"/>
      </a:accent3>
      <a:accent4>
        <a:srgbClr val="94147C"/>
      </a:accent4>
      <a:accent5>
        <a:srgbClr val="5D5AD2"/>
      </a:accent5>
      <a:accent6>
        <a:srgbClr val="6F6C7D"/>
      </a:accent6>
      <a:hlink>
        <a:srgbClr val="6187E3"/>
      </a:hlink>
      <a:folHlink>
        <a:srgbClr val="7B8EB8"/>
      </a:folHlink>
    </a:clrScheme>
    <a:fontScheme name="Классическая 2">
      <a:maj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Перспектива">
      <a:fillStyleLst>
        <a:solidFill>
          <a:schemeClr val="phClr"/>
        </a:solidFill>
        <a:gradFill rotWithShape="1">
          <a:gsLst>
            <a:gs pos="0">
              <a:schemeClr val="phClr">
                <a:tint val="50000"/>
                <a:alpha val="100000"/>
                <a:satMod val="160000"/>
                <a:lumMod val="105000"/>
              </a:schemeClr>
            </a:gs>
            <a:gs pos="41000">
              <a:schemeClr val="phClr">
                <a:tint val="57000"/>
                <a:satMod val="180000"/>
                <a:lumMod val="99000"/>
              </a:schemeClr>
            </a:gs>
            <a:gs pos="100000">
              <a:schemeClr val="phClr">
                <a:tint val="80000"/>
                <a:satMod val="200000"/>
                <a:lumMod val="104000"/>
              </a:schemeClr>
            </a:gs>
          </a:gsLst>
          <a:lin ang="5400000" scaled="1"/>
        </a:gradFill>
        <a:gradFill rotWithShape="1">
          <a:gsLst>
            <a:gs pos="0">
              <a:schemeClr val="phClr">
                <a:tint val="96000"/>
                <a:satMod val="130000"/>
                <a:lumMod val="114000"/>
              </a:schemeClr>
            </a:gs>
            <a:gs pos="60000">
              <a:schemeClr val="phClr">
                <a:tint val="100000"/>
                <a:satMod val="106000"/>
                <a:lumMod val="110000"/>
              </a:schemeClr>
            </a:gs>
            <a:gs pos="100000">
              <a:schemeClr val="phClr"/>
            </a:gs>
          </a:gsLst>
          <a:lin ang="5400000" scaled="0"/>
        </a:gradFill>
      </a:fillStyleLst>
      <a:lnStyleLst>
        <a:ln w="12700" cap="flat" cmpd="sng" algn="ctr">
          <a:solidFill>
            <a:schemeClr val="phClr"/>
          </a:solidFill>
          <a:prstDash val="solid"/>
        </a:ln>
        <a:ln w="19050" cap="flat" cmpd="sng" algn="ctr">
          <a:solidFill>
            <a:schemeClr val="phClr"/>
          </a:solidFill>
          <a:prstDash val="solid"/>
        </a:ln>
        <a:ln w="28575" cap="flat" cmpd="sng" algn="ctr">
          <a:solidFill>
            <a:schemeClr val="phClr"/>
          </a:solidFill>
          <a:prstDash val="solid"/>
        </a:ln>
      </a:lnStyleLst>
      <a:effectStyleLst>
        <a:effectStyle>
          <a:effectLst>
            <a:outerShdw blurRad="50800" dist="38100" dir="5400000" rotWithShape="0">
              <a:srgbClr val="000000">
                <a:alpha val="28000"/>
              </a:srgbClr>
            </a:outerShdw>
          </a:effectLst>
        </a:effectStyle>
        <a:effectStyle>
          <a:effectLst>
            <a:outerShdw blurRad="47625" dist="38100" dir="5400000" sy="98000" rotWithShape="0">
              <a:srgbClr val="000000">
                <a:alpha val="48000"/>
              </a:srgbClr>
            </a:outerShdw>
          </a:effectLst>
          <a:scene3d>
            <a:camera prst="orthographicFront">
              <a:rot lat="0" lon="0" rev="0"/>
            </a:camera>
            <a:lightRig rig="twoPt" dir="br">
              <a:rot lat="0" lon="0" rev="8700000"/>
            </a:lightRig>
          </a:scene3d>
          <a:sp3d prstMaterial="matte">
            <a:bevelT w="25400" h="53975"/>
          </a:sp3d>
        </a:effectStyle>
        <a:effectStyle>
          <a:effectLst>
            <a:reflection blurRad="12700" stA="24000" endPos="28000" dist="50800" dir="5400000" sy="-100000" rotWithShape="0"/>
          </a:effectLst>
          <a:scene3d>
            <a:camera prst="orthographicFront">
              <a:rot lat="0" lon="0" rev="0"/>
            </a:camera>
            <a:lightRig rig="threePt" dir="t">
              <a:rot lat="0" lon="0" rev="4800000"/>
            </a:lightRig>
          </a:scene3d>
          <a:sp3d>
            <a:bevelT w="69850" h="31750"/>
          </a:sp3d>
        </a:effectStyle>
      </a:effectStyleLst>
      <a:bgFillStyleLst>
        <a:solidFill>
          <a:schemeClr val="phClr"/>
        </a:solidFill>
        <a:gradFill rotWithShape="1">
          <a:gsLst>
            <a:gs pos="0">
              <a:schemeClr val="phClr">
                <a:tint val="100000"/>
                <a:shade val="80000"/>
                <a:satMod val="100000"/>
                <a:lumMod val="100000"/>
              </a:schemeClr>
            </a:gs>
            <a:gs pos="65000">
              <a:schemeClr val="phClr">
                <a:tint val="100000"/>
                <a:shade val="95000"/>
                <a:satMod val="100000"/>
                <a:lumMod val="100000"/>
              </a:schemeClr>
            </a:gs>
            <a:gs pos="100000">
              <a:schemeClr val="phClr">
                <a:tint val="88000"/>
                <a:shade val="100000"/>
                <a:satMod val="400000"/>
                <a:lumMod val="100000"/>
              </a:schemeClr>
            </a:gs>
          </a:gsLst>
          <a:lin ang="5400000" scaled="0"/>
        </a:gradFill>
        <a:blipFill rotWithShape="1">
          <a:blip xmlns:r="http://schemas.openxmlformats.org/officeDocument/2006/relationships" r:embed="rId1">
            <a:duotone>
              <a:schemeClr val="phClr">
                <a:tint val="95000"/>
                <a:satMod val="90000"/>
              </a:schemeClr>
              <a:schemeClr val="phClr">
                <a:shade val="92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Perspective</Template>
  <TotalTime>257</TotalTime>
  <Words>2437</Words>
  <Application>Microsoft Office PowerPoint</Application>
  <PresentationFormat>Экран (4:3)</PresentationFormat>
  <Paragraphs>99</Paragraphs>
  <Slides>30</Slides>
  <Notes>10</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30</vt:i4>
      </vt:variant>
    </vt:vector>
  </HeadingPairs>
  <TitlesOfParts>
    <vt:vector size="35" baseType="lpstr">
      <vt:lpstr>Arial</vt:lpstr>
      <vt:lpstr>Calibri</vt:lpstr>
      <vt:lpstr>Times New Roman</vt:lpstr>
      <vt:lpstr>Wingdings</vt:lpstr>
      <vt:lpstr>Перспектива</vt:lpstr>
      <vt:lpstr>Convention on nuclear safety: main provisions and significance </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Convention on nuclear safety: main provisions and significance</dc:title>
  <dc:creator>Jalya</dc:creator>
  <cp:lastModifiedBy>Пользователь</cp:lastModifiedBy>
  <cp:revision>17</cp:revision>
  <dcterms:created xsi:type="dcterms:W3CDTF">2020-11-27T10:51:11Z</dcterms:created>
  <dcterms:modified xsi:type="dcterms:W3CDTF">2020-11-28T06:01:38Z</dcterms:modified>
</cp:coreProperties>
</file>